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1"/>
  </p:notesMasterIdLst>
  <p:sldIdLst>
    <p:sldId id="256" r:id="rId3"/>
    <p:sldId id="259" r:id="rId4"/>
    <p:sldId id="290" r:id="rId5"/>
    <p:sldId id="289" r:id="rId6"/>
    <p:sldId id="311" r:id="rId7"/>
    <p:sldId id="313" r:id="rId8"/>
    <p:sldId id="263" r:id="rId9"/>
    <p:sldId id="265" r:id="rId10"/>
    <p:sldId id="264" r:id="rId11"/>
    <p:sldId id="281" r:id="rId12"/>
    <p:sldId id="282" r:id="rId13"/>
    <p:sldId id="302" r:id="rId14"/>
    <p:sldId id="303" r:id="rId15"/>
    <p:sldId id="304" r:id="rId16"/>
    <p:sldId id="305" r:id="rId17"/>
    <p:sldId id="306" r:id="rId18"/>
    <p:sldId id="314" r:id="rId19"/>
    <p:sldId id="312" r:id="rId20"/>
    <p:sldId id="291" r:id="rId21"/>
    <p:sldId id="292" r:id="rId22"/>
    <p:sldId id="293" r:id="rId23"/>
    <p:sldId id="294" r:id="rId24"/>
    <p:sldId id="295" r:id="rId25"/>
    <p:sldId id="296" r:id="rId26"/>
    <p:sldId id="297" r:id="rId27"/>
    <p:sldId id="298" r:id="rId28"/>
    <p:sldId id="299" r:id="rId29"/>
    <p:sldId id="307" r:id="rId30"/>
    <p:sldId id="309" r:id="rId31"/>
    <p:sldId id="310" r:id="rId32"/>
    <p:sldId id="283" r:id="rId33"/>
    <p:sldId id="301" r:id="rId34"/>
    <p:sldId id="274" r:id="rId35"/>
    <p:sldId id="273" r:id="rId36"/>
    <p:sldId id="261" r:id="rId37"/>
    <p:sldId id="267" r:id="rId38"/>
    <p:sldId id="269" r:id="rId39"/>
    <p:sldId id="315"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63" autoAdjust="0"/>
    <p:restoredTop sz="76466" autoAdjust="0"/>
  </p:normalViewPr>
  <p:slideViewPr>
    <p:cSldViewPr snapToGrid="0">
      <p:cViewPr varScale="1">
        <p:scale>
          <a:sx n="82" d="100"/>
          <a:sy n="82" d="100"/>
        </p:scale>
        <p:origin x="17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ドライバーの削減人数(人)</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5336</c:v>
                </c:pt>
                <c:pt idx="1">
                  <c:v>5657</c:v>
                </c:pt>
                <c:pt idx="2">
                  <c:v>5861</c:v>
                </c:pt>
                <c:pt idx="3">
                  <c:v>6045</c:v>
                </c:pt>
                <c:pt idx="4">
                  <c:v>6406</c:v>
                </c:pt>
                <c:pt idx="5">
                  <c:v>6335</c:v>
                </c:pt>
                <c:pt idx="6">
                  <c:v>6759</c:v>
                </c:pt>
                <c:pt idx="7">
                  <c:v>6761</c:v>
                </c:pt>
                <c:pt idx="8">
                  <c:v>7199</c:v>
                </c:pt>
                <c:pt idx="9">
                  <c:v>7500</c:v>
                </c:pt>
                <c:pt idx="10">
                  <c:v>7729</c:v>
                </c:pt>
                <c:pt idx="11">
                  <c:v>8600</c:v>
                </c:pt>
                <c:pt idx="12">
                  <c:v>8904</c:v>
                </c:pt>
                <c:pt idx="13">
                  <c:v>9954</c:v>
                </c:pt>
                <c:pt idx="14">
                  <c:v>10474</c:v>
                </c:pt>
                <c:pt idx="15">
                  <c:v>10237</c:v>
                </c:pt>
                <c:pt idx="16">
                  <c:v>10468</c:v>
                </c:pt>
                <c:pt idx="17">
                  <c:v>11373</c:v>
                </c:pt>
                <c:pt idx="18">
                  <c:v>13470</c:v>
                </c:pt>
                <c:pt idx="19">
                  <c:v>13854</c:v>
                </c:pt>
                <c:pt idx="20">
                  <c:v>15198</c:v>
                </c:pt>
                <c:pt idx="21">
                  <c:v>17786</c:v>
                </c:pt>
                <c:pt idx="22">
                  <c:v>16707</c:v>
                </c:pt>
                <c:pt idx="23">
                  <c:v>20375</c:v>
                </c:pt>
                <c:pt idx="24">
                  <c:v>21594</c:v>
                </c:pt>
                <c:pt idx="25">
                  <c:v>23126</c:v>
                </c:pt>
                <c:pt idx="26">
                  <c:v>27795</c:v>
                </c:pt>
                <c:pt idx="27">
                  <c:v>30363</c:v>
                </c:pt>
                <c:pt idx="28">
                  <c:v>33248</c:v>
                </c:pt>
              </c:numCache>
            </c:numRef>
          </c:val>
          <c:extLst>
            <c:ext xmlns:c16="http://schemas.microsoft.com/office/drawing/2014/chart" uri="{C3380CC4-5D6E-409C-BE32-E72D297353CC}">
              <c16:uniqueId val="{00000000-D7E4-4480-912F-9AE186F34908}"/>
            </c:ext>
          </c:extLst>
        </c:ser>
        <c:dLbls>
          <c:dLblPos val="outEnd"/>
          <c:showLegendKey val="0"/>
          <c:showVal val="1"/>
          <c:showCatName val="0"/>
          <c:showSerName val="0"/>
          <c:showPercent val="0"/>
          <c:showBubbleSize val="0"/>
        </c:dLbls>
        <c:gapWidth val="219"/>
        <c:overlap val="-27"/>
        <c:axId val="478552096"/>
        <c:axId val="478554448"/>
      </c:barChart>
      <c:catAx>
        <c:axId val="478552096"/>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ドライバーの削減人数（人）</a:t>
                </a:r>
              </a:p>
            </c:rich>
          </c:tx>
          <c:layout>
            <c:manualLayout>
              <c:xMode val="edge"/>
              <c:yMode val="edge"/>
              <c:x val="0.50529441437007883"/>
              <c:y val="0.92666406701131498"/>
            </c:manualLayout>
          </c:layout>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54448"/>
        <c:crosses val="autoZero"/>
        <c:auto val="1"/>
        <c:lblAlgn val="ctr"/>
        <c:lblOffset val="100"/>
        <c:noMultiLvlLbl val="0"/>
      </c:catAx>
      <c:valAx>
        <c:axId val="4785544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一人あたりの距離（</a:t>
                </a:r>
                <a:r>
                  <a:rPr lang="en-US" altLang="ja-JP" dirty="0"/>
                  <a:t>m</a:t>
                </a:r>
                <a:r>
                  <a:rPr lang="ja-JP" altLang="en-US" dirty="0"/>
                  <a:t>）</a:t>
                </a: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52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80904560842938E-2"/>
          <c:y val="0.11443171700564682"/>
          <c:w val="0.89449047129978321"/>
          <c:h val="0.65438324017447425"/>
        </c:manualLayout>
      </c:layout>
      <c:barChart>
        <c:barDir val="col"/>
        <c:grouping val="clustered"/>
        <c:varyColors val="0"/>
        <c:ser>
          <c:idx val="0"/>
          <c:order val="0"/>
          <c:tx>
            <c:strRef>
              <c:f>Sheet1!$B$1</c:f>
              <c:strCache>
                <c:ptCount val="1"/>
                <c:pt idx="0">
                  <c:v>最大距離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38</c:v>
                </c:pt>
                <c:pt idx="1">
                  <c:v>37</c:v>
                </c:pt>
                <c:pt idx="2">
                  <c:v>36</c:v>
                </c:pt>
                <c:pt idx="3">
                  <c:v>35</c:v>
                </c:pt>
                <c:pt idx="4">
                  <c:v>34</c:v>
                </c:pt>
                <c:pt idx="5">
                  <c:v>33</c:v>
                </c:pt>
                <c:pt idx="6">
                  <c:v>32</c:v>
                </c:pt>
                <c:pt idx="7">
                  <c:v>31</c:v>
                </c:pt>
                <c:pt idx="8">
                  <c:v>30</c:v>
                </c:pt>
                <c:pt idx="9">
                  <c:v>29</c:v>
                </c:pt>
                <c:pt idx="10">
                  <c:v>28</c:v>
                </c:pt>
                <c:pt idx="11">
                  <c:v>27</c:v>
                </c:pt>
              </c:numCache>
            </c:numRef>
          </c:cat>
          <c:val>
            <c:numRef>
              <c:f>Sheet1!$B$2:$B$13</c:f>
              <c:numCache>
                <c:formatCode>General</c:formatCode>
                <c:ptCount val="12"/>
                <c:pt idx="0">
                  <c:v>14789</c:v>
                </c:pt>
                <c:pt idx="1">
                  <c:v>14789</c:v>
                </c:pt>
                <c:pt idx="2">
                  <c:v>13264</c:v>
                </c:pt>
                <c:pt idx="3">
                  <c:v>13439</c:v>
                </c:pt>
                <c:pt idx="4">
                  <c:v>13439</c:v>
                </c:pt>
                <c:pt idx="5">
                  <c:v>15355</c:v>
                </c:pt>
                <c:pt idx="6">
                  <c:v>13487</c:v>
                </c:pt>
                <c:pt idx="7">
                  <c:v>16974</c:v>
                </c:pt>
                <c:pt idx="8">
                  <c:v>13462</c:v>
                </c:pt>
                <c:pt idx="9">
                  <c:v>15288</c:v>
                </c:pt>
                <c:pt idx="10">
                  <c:v>22913</c:v>
                </c:pt>
                <c:pt idx="11">
                  <c:v>19131</c:v>
                </c:pt>
              </c:numCache>
            </c:numRef>
          </c:val>
          <c:extLst>
            <c:ext xmlns:c16="http://schemas.microsoft.com/office/drawing/2014/chart" uri="{C3380CC4-5D6E-409C-BE32-E72D297353CC}">
              <c16:uniqueId val="{00000000-262A-4022-B85D-73FD90FFFD44}"/>
            </c:ext>
          </c:extLst>
        </c:ser>
        <c:dLbls>
          <c:dLblPos val="outEnd"/>
          <c:showLegendKey val="0"/>
          <c:showVal val="1"/>
          <c:showCatName val="0"/>
          <c:showSerName val="0"/>
          <c:showPercent val="0"/>
          <c:showBubbleSize val="0"/>
        </c:dLbls>
        <c:gapWidth val="219"/>
        <c:overlap val="-27"/>
        <c:axId val="478563072"/>
        <c:axId val="478570912"/>
      </c:barChart>
      <c:catAx>
        <c:axId val="478563072"/>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ドライバーの人数（人）</a:t>
                </a: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70912"/>
        <c:crosses val="autoZero"/>
        <c:auto val="1"/>
        <c:lblAlgn val="ctr"/>
        <c:lblOffset val="100"/>
        <c:noMultiLvlLbl val="0"/>
      </c:catAx>
      <c:valAx>
        <c:axId val="478570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距離（</a:t>
                </a:r>
                <a:r>
                  <a:rPr lang="en-US" altLang="ja-JP" dirty="0"/>
                  <a:t>m</a:t>
                </a:r>
                <a:r>
                  <a:rPr lang="ja-JP" altLang="en-US" dirty="0"/>
                  <a:t>）</a:t>
                </a: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63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80904560842938E-2"/>
          <c:y val="0.11443171700564682"/>
          <c:w val="0.89449047129978321"/>
          <c:h val="0.65438324017447425"/>
        </c:manualLayout>
      </c:layout>
      <c:barChart>
        <c:barDir val="col"/>
        <c:grouping val="clustered"/>
        <c:varyColors val="0"/>
        <c:ser>
          <c:idx val="0"/>
          <c:order val="0"/>
          <c:tx>
            <c:strRef>
              <c:f>Sheet1!$B$1</c:f>
              <c:strCache>
                <c:ptCount val="1"/>
                <c:pt idx="0">
                  <c:v>最大距離</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14789</c:v>
                </c:pt>
                <c:pt idx="1">
                  <c:v>14789</c:v>
                </c:pt>
                <c:pt idx="2">
                  <c:v>13264</c:v>
                </c:pt>
                <c:pt idx="3">
                  <c:v>13439</c:v>
                </c:pt>
                <c:pt idx="4">
                  <c:v>13439</c:v>
                </c:pt>
                <c:pt idx="5">
                  <c:v>15355</c:v>
                </c:pt>
                <c:pt idx="6">
                  <c:v>13487</c:v>
                </c:pt>
                <c:pt idx="7">
                  <c:v>16974</c:v>
                </c:pt>
                <c:pt idx="8">
                  <c:v>13462</c:v>
                </c:pt>
                <c:pt idx="9">
                  <c:v>15288</c:v>
                </c:pt>
                <c:pt idx="10">
                  <c:v>22913</c:v>
                </c:pt>
                <c:pt idx="11">
                  <c:v>19131</c:v>
                </c:pt>
                <c:pt idx="12">
                  <c:v>23477</c:v>
                </c:pt>
                <c:pt idx="13">
                  <c:v>22913</c:v>
                </c:pt>
                <c:pt idx="14">
                  <c:v>28763</c:v>
                </c:pt>
                <c:pt idx="15">
                  <c:v>22913</c:v>
                </c:pt>
                <c:pt idx="16">
                  <c:v>23645</c:v>
                </c:pt>
                <c:pt idx="17">
                  <c:v>28763</c:v>
                </c:pt>
                <c:pt idx="18">
                  <c:v>28763</c:v>
                </c:pt>
                <c:pt idx="19">
                  <c:v>28763</c:v>
                </c:pt>
                <c:pt idx="20">
                  <c:v>36797</c:v>
                </c:pt>
                <c:pt idx="21">
                  <c:v>36916</c:v>
                </c:pt>
                <c:pt idx="22">
                  <c:v>36797</c:v>
                </c:pt>
                <c:pt idx="23">
                  <c:v>36916</c:v>
                </c:pt>
                <c:pt idx="24">
                  <c:v>36916</c:v>
                </c:pt>
                <c:pt idx="25">
                  <c:v>53585</c:v>
                </c:pt>
                <c:pt idx="26">
                  <c:v>53585</c:v>
                </c:pt>
                <c:pt idx="27">
                  <c:v>53585</c:v>
                </c:pt>
                <c:pt idx="28">
                  <c:v>55502</c:v>
                </c:pt>
              </c:numCache>
            </c:numRef>
          </c:val>
          <c:extLst>
            <c:ext xmlns:c16="http://schemas.microsoft.com/office/drawing/2014/chart" uri="{C3380CC4-5D6E-409C-BE32-E72D297353CC}">
              <c16:uniqueId val="{00000000-262A-4022-B85D-73FD90FFFD44}"/>
            </c:ext>
          </c:extLst>
        </c:ser>
        <c:dLbls>
          <c:dLblPos val="outEnd"/>
          <c:showLegendKey val="0"/>
          <c:showVal val="1"/>
          <c:showCatName val="0"/>
          <c:showSerName val="0"/>
          <c:showPercent val="0"/>
          <c:showBubbleSize val="0"/>
        </c:dLbls>
        <c:gapWidth val="219"/>
        <c:overlap val="-27"/>
        <c:axId val="478552488"/>
        <c:axId val="478560720"/>
      </c:barChart>
      <c:catAx>
        <c:axId val="478552488"/>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ドライバーの削減人数（人）</a:t>
                </a: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60720"/>
        <c:crosses val="autoZero"/>
        <c:auto val="1"/>
        <c:lblAlgn val="ctr"/>
        <c:lblOffset val="100"/>
        <c:noMultiLvlLbl val="0"/>
      </c:catAx>
      <c:valAx>
        <c:axId val="478560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最大距離（</a:t>
                </a:r>
                <a:r>
                  <a:rPr lang="en-US" altLang="ja-JP" dirty="0"/>
                  <a:t>m</a:t>
                </a:r>
                <a:r>
                  <a:rPr lang="ja-JP" altLang="en-US" dirty="0"/>
                  <a:t>）</a:t>
                </a: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4785524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直線距離</c:v>
                </c:pt>
              </c:strCache>
            </c:strRef>
          </c:tx>
          <c:spPr>
            <a:solidFill>
              <a:schemeClr val="accent1"/>
            </a:solidFill>
            <a:ln>
              <a:noFill/>
            </a:ln>
            <a:effectLst/>
          </c:spPr>
          <c:invertIfNegative val="0"/>
          <c:cat>
            <c:numRef>
              <c:f>Sheet1!$A$2:$A$33</c:f>
              <c:numCache>
                <c:formatCode>General</c:formatCode>
                <c:ptCount val="3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numCache>
            </c:numRef>
          </c:cat>
          <c:val>
            <c:numRef>
              <c:f>Sheet1!$B$2:$B$33</c:f>
              <c:numCache>
                <c:formatCode>General</c:formatCode>
                <c:ptCount val="32"/>
                <c:pt idx="0">
                  <c:v>3369</c:v>
                </c:pt>
                <c:pt idx="1">
                  <c:v>7847</c:v>
                </c:pt>
                <c:pt idx="2">
                  <c:v>11470</c:v>
                </c:pt>
                <c:pt idx="3">
                  <c:v>7280</c:v>
                </c:pt>
                <c:pt idx="4">
                  <c:v>5014</c:v>
                </c:pt>
                <c:pt idx="5">
                  <c:v>13912</c:v>
                </c:pt>
                <c:pt idx="6">
                  <c:v>11361</c:v>
                </c:pt>
                <c:pt idx="7">
                  <c:v>3008</c:v>
                </c:pt>
                <c:pt idx="8">
                  <c:v>10522</c:v>
                </c:pt>
                <c:pt idx="9">
                  <c:v>4343</c:v>
                </c:pt>
                <c:pt idx="10">
                  <c:v>6669</c:v>
                </c:pt>
                <c:pt idx="11">
                  <c:v>10162</c:v>
                </c:pt>
                <c:pt idx="12">
                  <c:v>13126</c:v>
                </c:pt>
                <c:pt idx="13">
                  <c:v>45660</c:v>
                </c:pt>
                <c:pt idx="14">
                  <c:v>9684</c:v>
                </c:pt>
                <c:pt idx="15">
                  <c:v>8021</c:v>
                </c:pt>
                <c:pt idx="16">
                  <c:v>21809</c:v>
                </c:pt>
                <c:pt idx="17">
                  <c:v>9420</c:v>
                </c:pt>
                <c:pt idx="18">
                  <c:v>9004</c:v>
                </c:pt>
                <c:pt idx="19">
                  <c:v>18520</c:v>
                </c:pt>
                <c:pt idx="20">
                  <c:v>4995</c:v>
                </c:pt>
                <c:pt idx="21">
                  <c:v>6445</c:v>
                </c:pt>
                <c:pt idx="22">
                  <c:v>1144</c:v>
                </c:pt>
                <c:pt idx="23">
                  <c:v>11010</c:v>
                </c:pt>
                <c:pt idx="24">
                  <c:v>6256</c:v>
                </c:pt>
                <c:pt idx="25">
                  <c:v>10583</c:v>
                </c:pt>
                <c:pt idx="26">
                  <c:v>10575</c:v>
                </c:pt>
                <c:pt idx="27">
                  <c:v>5991</c:v>
                </c:pt>
                <c:pt idx="28">
                  <c:v>4045</c:v>
                </c:pt>
                <c:pt idx="29">
                  <c:v>6699</c:v>
                </c:pt>
                <c:pt idx="30">
                  <c:v>16902</c:v>
                </c:pt>
                <c:pt idx="31">
                  <c:v>5020</c:v>
                </c:pt>
              </c:numCache>
            </c:numRef>
          </c:val>
          <c:extLst>
            <c:ext xmlns:c16="http://schemas.microsoft.com/office/drawing/2014/chart" uri="{C3380CC4-5D6E-409C-BE32-E72D297353CC}">
              <c16:uniqueId val="{00000000-7ABB-4EFE-BC58-DA32C877E429}"/>
            </c:ext>
          </c:extLst>
        </c:ser>
        <c:ser>
          <c:idx val="1"/>
          <c:order val="1"/>
          <c:tx>
            <c:strRef>
              <c:f>Sheet1!$C$1</c:f>
              <c:strCache>
                <c:ptCount val="1"/>
                <c:pt idx="0">
                  <c:v>道路距離</c:v>
                </c:pt>
              </c:strCache>
            </c:strRef>
          </c:tx>
          <c:spPr>
            <a:solidFill>
              <a:schemeClr val="accent2"/>
            </a:solidFill>
            <a:ln>
              <a:noFill/>
            </a:ln>
            <a:effectLst/>
          </c:spPr>
          <c:invertIfNegative val="0"/>
          <c:cat>
            <c:numRef>
              <c:f>Sheet1!$A$2:$A$33</c:f>
              <c:numCache>
                <c:formatCode>General</c:formatCode>
                <c:ptCount val="3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numCache>
            </c:numRef>
          </c:cat>
          <c:val>
            <c:numRef>
              <c:f>Sheet1!$C$2:$C$33</c:f>
              <c:numCache>
                <c:formatCode>General</c:formatCode>
                <c:ptCount val="32"/>
                <c:pt idx="0">
                  <c:v>6443</c:v>
                </c:pt>
                <c:pt idx="1">
                  <c:v>10422</c:v>
                </c:pt>
                <c:pt idx="2">
                  <c:v>17713</c:v>
                </c:pt>
                <c:pt idx="3">
                  <c:v>9483</c:v>
                </c:pt>
                <c:pt idx="4">
                  <c:v>8175</c:v>
                </c:pt>
                <c:pt idx="5">
                  <c:v>17642</c:v>
                </c:pt>
                <c:pt idx="6">
                  <c:v>14466</c:v>
                </c:pt>
                <c:pt idx="7">
                  <c:v>4548</c:v>
                </c:pt>
                <c:pt idx="8">
                  <c:v>12619</c:v>
                </c:pt>
                <c:pt idx="9">
                  <c:v>5670</c:v>
                </c:pt>
                <c:pt idx="10">
                  <c:v>9393</c:v>
                </c:pt>
                <c:pt idx="11">
                  <c:v>14758</c:v>
                </c:pt>
                <c:pt idx="12">
                  <c:v>22799</c:v>
                </c:pt>
                <c:pt idx="13">
                  <c:v>53196</c:v>
                </c:pt>
                <c:pt idx="14">
                  <c:v>16242</c:v>
                </c:pt>
                <c:pt idx="15">
                  <c:v>10324</c:v>
                </c:pt>
                <c:pt idx="16">
                  <c:v>28132</c:v>
                </c:pt>
                <c:pt idx="17">
                  <c:v>13581</c:v>
                </c:pt>
                <c:pt idx="18">
                  <c:v>12923</c:v>
                </c:pt>
                <c:pt idx="19">
                  <c:v>25331</c:v>
                </c:pt>
                <c:pt idx="20">
                  <c:v>6397</c:v>
                </c:pt>
                <c:pt idx="21">
                  <c:v>8308</c:v>
                </c:pt>
                <c:pt idx="22">
                  <c:v>3131</c:v>
                </c:pt>
                <c:pt idx="23">
                  <c:v>14198</c:v>
                </c:pt>
                <c:pt idx="24">
                  <c:v>8294</c:v>
                </c:pt>
                <c:pt idx="25">
                  <c:v>14952</c:v>
                </c:pt>
                <c:pt idx="26">
                  <c:v>12541</c:v>
                </c:pt>
                <c:pt idx="27">
                  <c:v>8147</c:v>
                </c:pt>
                <c:pt idx="28">
                  <c:v>6192</c:v>
                </c:pt>
                <c:pt idx="29">
                  <c:v>11750</c:v>
                </c:pt>
                <c:pt idx="30">
                  <c:v>21762</c:v>
                </c:pt>
                <c:pt idx="31">
                  <c:v>8525</c:v>
                </c:pt>
              </c:numCache>
            </c:numRef>
          </c:val>
          <c:extLst>
            <c:ext xmlns:c16="http://schemas.microsoft.com/office/drawing/2014/chart" uri="{C3380CC4-5D6E-409C-BE32-E72D297353CC}">
              <c16:uniqueId val="{00000001-7ABB-4EFE-BC58-DA32C877E429}"/>
            </c:ext>
          </c:extLst>
        </c:ser>
        <c:dLbls>
          <c:showLegendKey val="0"/>
          <c:showVal val="0"/>
          <c:showCatName val="0"/>
          <c:showSerName val="0"/>
          <c:showPercent val="0"/>
          <c:showBubbleSize val="0"/>
        </c:dLbls>
        <c:gapWidth val="219"/>
        <c:overlap val="-27"/>
        <c:axId val="661577576"/>
        <c:axId val="661603840"/>
      </c:barChart>
      <c:catAx>
        <c:axId val="661577576"/>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en-US" altLang="ja-JP" dirty="0"/>
                  <a:t>driver</a:t>
                </a:r>
                <a:endParaRPr lang="ja-JP" altLang="en-US" dirty="0"/>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603840"/>
        <c:crosses val="autoZero"/>
        <c:auto val="1"/>
        <c:lblAlgn val="ctr"/>
        <c:lblOffset val="100"/>
        <c:noMultiLvlLbl val="0"/>
      </c:catAx>
      <c:valAx>
        <c:axId val="661603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配送距離（</a:t>
                </a:r>
                <a:r>
                  <a:rPr lang="en-US" altLang="ja-JP" dirty="0"/>
                  <a:t>m</a:t>
                </a:r>
                <a:r>
                  <a:rPr lang="ja-JP" altLang="en-US" dirty="0"/>
                  <a:t>）</a:t>
                </a: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zh-CN"/>
          </a:p>
        </c:txPr>
        <c:crossAx val="661577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numRef>
              <c:f>Sheet1!$A$2:$A$19</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cat>
          <c:val>
            <c:numRef>
              <c:f>Sheet1!$B$2:$B$19</c:f>
              <c:numCache>
                <c:formatCode>General</c:formatCode>
                <c:ptCount val="18"/>
                <c:pt idx="0">
                  <c:v>20148</c:v>
                </c:pt>
                <c:pt idx="1">
                  <c:v>10825</c:v>
                </c:pt>
                <c:pt idx="2">
                  <c:v>15324</c:v>
                </c:pt>
                <c:pt idx="3">
                  <c:v>8792</c:v>
                </c:pt>
                <c:pt idx="4">
                  <c:v>36</c:v>
                </c:pt>
                <c:pt idx="5">
                  <c:v>4857</c:v>
                </c:pt>
                <c:pt idx="6">
                  <c:v>23416</c:v>
                </c:pt>
                <c:pt idx="7">
                  <c:v>13935</c:v>
                </c:pt>
                <c:pt idx="8">
                  <c:v>3008</c:v>
                </c:pt>
                <c:pt idx="9">
                  <c:v>10497</c:v>
                </c:pt>
                <c:pt idx="10">
                  <c:v>4709</c:v>
                </c:pt>
                <c:pt idx="11">
                  <c:v>8456</c:v>
                </c:pt>
                <c:pt idx="12">
                  <c:v>15982</c:v>
                </c:pt>
                <c:pt idx="13">
                  <c:v>13292</c:v>
                </c:pt>
                <c:pt idx="14">
                  <c:v>54010</c:v>
                </c:pt>
                <c:pt idx="15">
                  <c:v>10064</c:v>
                </c:pt>
                <c:pt idx="16">
                  <c:v>8003</c:v>
                </c:pt>
                <c:pt idx="17">
                  <c:v>25445</c:v>
                </c:pt>
              </c:numCache>
            </c:numRef>
          </c:val>
          <c:extLst>
            <c:ext xmlns:c16="http://schemas.microsoft.com/office/drawing/2014/chart" uri="{C3380CC4-5D6E-409C-BE32-E72D297353CC}">
              <c16:uniqueId val="{00000000-89B4-40F3-A252-080301BE3B8E}"/>
            </c:ext>
          </c:extLst>
        </c:ser>
        <c:ser>
          <c:idx val="1"/>
          <c:order val="1"/>
          <c:tx>
            <c:strRef>
              <c:f>Sheet1!$C$1</c:f>
              <c:strCache>
                <c:ptCount val="1"/>
                <c:pt idx="0">
                  <c:v>GA(distance)</c:v>
                </c:pt>
              </c:strCache>
            </c:strRef>
          </c:tx>
          <c:spPr>
            <a:solidFill>
              <a:schemeClr val="accent2"/>
            </a:solidFill>
            <a:ln>
              <a:noFill/>
            </a:ln>
            <a:effectLst/>
          </c:spPr>
          <c:invertIfNegative val="0"/>
          <c:cat>
            <c:numRef>
              <c:f>Sheet1!$A$2:$A$19</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cat>
          <c:val>
            <c:numRef>
              <c:f>Sheet1!$C$2:$C$19</c:f>
              <c:numCache>
                <c:formatCode>General</c:formatCode>
                <c:ptCount val="18"/>
                <c:pt idx="0">
                  <c:v>18660</c:v>
                </c:pt>
                <c:pt idx="1">
                  <c:v>7899</c:v>
                </c:pt>
                <c:pt idx="2">
                  <c:v>10964</c:v>
                </c:pt>
                <c:pt idx="3">
                  <c:v>7658</c:v>
                </c:pt>
                <c:pt idx="4">
                  <c:v>36</c:v>
                </c:pt>
                <c:pt idx="5">
                  <c:v>4616</c:v>
                </c:pt>
                <c:pt idx="6">
                  <c:v>13945</c:v>
                </c:pt>
                <c:pt idx="7">
                  <c:v>12890</c:v>
                </c:pt>
                <c:pt idx="8">
                  <c:v>3008</c:v>
                </c:pt>
                <c:pt idx="9">
                  <c:v>10522</c:v>
                </c:pt>
                <c:pt idx="10">
                  <c:v>4113</c:v>
                </c:pt>
                <c:pt idx="11">
                  <c:v>6709</c:v>
                </c:pt>
                <c:pt idx="12">
                  <c:v>12747</c:v>
                </c:pt>
                <c:pt idx="13">
                  <c:v>13275</c:v>
                </c:pt>
                <c:pt idx="14">
                  <c:v>34199</c:v>
                </c:pt>
                <c:pt idx="15">
                  <c:v>9173</c:v>
                </c:pt>
                <c:pt idx="16">
                  <c:v>8153</c:v>
                </c:pt>
                <c:pt idx="17">
                  <c:v>18658</c:v>
                </c:pt>
              </c:numCache>
            </c:numRef>
          </c:val>
          <c:extLst>
            <c:ext xmlns:c16="http://schemas.microsoft.com/office/drawing/2014/chart" uri="{C3380CC4-5D6E-409C-BE32-E72D297353CC}">
              <c16:uniqueId val="{00000001-89B4-40F3-A252-080301BE3B8E}"/>
            </c:ext>
          </c:extLst>
        </c:ser>
        <c:ser>
          <c:idx val="2"/>
          <c:order val="2"/>
          <c:tx>
            <c:strRef>
              <c:f>Sheet1!$D$1</c:f>
              <c:strCache>
                <c:ptCount val="1"/>
                <c:pt idx="0">
                  <c:v>GA(time)</c:v>
                </c:pt>
              </c:strCache>
            </c:strRef>
          </c:tx>
          <c:spPr>
            <a:solidFill>
              <a:schemeClr val="accent3"/>
            </a:solidFill>
            <a:ln>
              <a:noFill/>
            </a:ln>
            <a:effectLst/>
          </c:spPr>
          <c:invertIfNegative val="0"/>
          <c:cat>
            <c:numRef>
              <c:f>Sheet1!$A$2:$A$19</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cat>
          <c:val>
            <c:numRef>
              <c:f>Sheet1!$D$2:$D$19</c:f>
              <c:numCache>
                <c:formatCode>General</c:formatCode>
                <c:ptCount val="18"/>
                <c:pt idx="0">
                  <c:v>18660</c:v>
                </c:pt>
                <c:pt idx="1">
                  <c:v>7900</c:v>
                </c:pt>
                <c:pt idx="2">
                  <c:v>11299</c:v>
                </c:pt>
                <c:pt idx="3">
                  <c:v>8093</c:v>
                </c:pt>
                <c:pt idx="4">
                  <c:v>36</c:v>
                </c:pt>
                <c:pt idx="5">
                  <c:v>4789</c:v>
                </c:pt>
                <c:pt idx="6">
                  <c:v>13945</c:v>
                </c:pt>
                <c:pt idx="7">
                  <c:v>12859</c:v>
                </c:pt>
                <c:pt idx="8">
                  <c:v>3008</c:v>
                </c:pt>
                <c:pt idx="9">
                  <c:v>10522</c:v>
                </c:pt>
                <c:pt idx="10">
                  <c:v>4368</c:v>
                </c:pt>
                <c:pt idx="11">
                  <c:v>6709</c:v>
                </c:pt>
                <c:pt idx="12">
                  <c:v>12916</c:v>
                </c:pt>
                <c:pt idx="13">
                  <c:v>13676</c:v>
                </c:pt>
                <c:pt idx="14">
                  <c:v>48221</c:v>
                </c:pt>
                <c:pt idx="15">
                  <c:v>9876</c:v>
                </c:pt>
                <c:pt idx="16">
                  <c:v>8021</c:v>
                </c:pt>
                <c:pt idx="17">
                  <c:v>20986</c:v>
                </c:pt>
              </c:numCache>
            </c:numRef>
          </c:val>
          <c:extLst>
            <c:ext xmlns:c16="http://schemas.microsoft.com/office/drawing/2014/chart" uri="{C3380CC4-5D6E-409C-BE32-E72D297353CC}">
              <c16:uniqueId val="{00000002-89B4-40F3-A252-080301BE3B8E}"/>
            </c:ext>
          </c:extLst>
        </c:ser>
        <c:dLbls>
          <c:showLegendKey val="0"/>
          <c:showVal val="0"/>
          <c:showCatName val="0"/>
          <c:showSerName val="0"/>
          <c:showPercent val="0"/>
          <c:showBubbleSize val="0"/>
        </c:dLbls>
        <c:gapWidth val="219"/>
        <c:overlap val="-27"/>
        <c:axId val="661564640"/>
        <c:axId val="661567776"/>
      </c:barChart>
      <c:catAx>
        <c:axId val="661564640"/>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ja-JP" sz="1400" b="0" i="0" baseline="0" dirty="0">
                    <a:effectLst/>
                  </a:rPr>
                  <a:t>各ドライバー</a:t>
                </a:r>
                <a:endParaRPr lang="ja-JP" altLang="ja-JP" sz="1100" dirty="0">
                  <a:effectLst/>
                </a:endParaRP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67776"/>
        <c:crosses val="autoZero"/>
        <c:auto val="1"/>
        <c:lblAlgn val="ctr"/>
        <c:lblOffset val="100"/>
        <c:noMultiLvlLbl val="0"/>
      </c:catAx>
      <c:valAx>
        <c:axId val="661567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ja-JP" sz="1400" b="0" i="0" baseline="0" dirty="0">
                    <a:effectLst/>
                  </a:rPr>
                  <a:t>配達距離（</a:t>
                </a:r>
                <a:r>
                  <a:rPr lang="en-US" altLang="ja-JP" sz="1400" b="0" i="0" baseline="0" dirty="0">
                    <a:effectLst/>
                  </a:rPr>
                  <a:t>m</a:t>
                </a:r>
                <a:r>
                  <a:rPr lang="ja-JP" altLang="ja-JP" sz="1400" b="0" i="0" baseline="0" dirty="0">
                    <a:effectLst/>
                  </a:rPr>
                  <a:t>）</a:t>
                </a:r>
                <a:endParaRPr lang="ja-JP" altLang="ja-JP" sz="1100" dirty="0">
                  <a:effectLst/>
                </a:endParaRP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64640"/>
        <c:crosses val="autoZero"/>
        <c:crossBetween val="between"/>
      </c:valAx>
      <c:spPr>
        <a:noFill/>
        <a:ln>
          <a:noFill/>
        </a:ln>
        <a:effectLst/>
      </c:spPr>
    </c:plotArea>
    <c:legend>
      <c:legendPos val="b"/>
      <c:layout>
        <c:manualLayout>
          <c:xMode val="edge"/>
          <c:yMode val="edge"/>
          <c:x val="0.36265531027674408"/>
          <c:y val="0.84213757306822978"/>
          <c:w val="0.27468928576547569"/>
          <c:h val="8.1552005752323617E-2"/>
        </c:manualLayout>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numRef>
              <c:f>Sheet1!$A$20:$A$35</c:f>
              <c:numCache>
                <c:formatCode>General</c:formatCode>
                <c:ptCount val="16"/>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numCache>
            </c:numRef>
          </c:cat>
          <c:val>
            <c:numRef>
              <c:f>Sheet1!$B$20:$B$35</c:f>
              <c:numCache>
                <c:formatCode>General</c:formatCode>
                <c:ptCount val="16"/>
                <c:pt idx="0">
                  <c:v>10673</c:v>
                </c:pt>
                <c:pt idx="1">
                  <c:v>17056</c:v>
                </c:pt>
                <c:pt idx="2">
                  <c:v>19178</c:v>
                </c:pt>
                <c:pt idx="3">
                  <c:v>4995</c:v>
                </c:pt>
                <c:pt idx="4">
                  <c:v>6445</c:v>
                </c:pt>
                <c:pt idx="5">
                  <c:v>62200</c:v>
                </c:pt>
                <c:pt idx="6">
                  <c:v>31132</c:v>
                </c:pt>
                <c:pt idx="7">
                  <c:v>21188</c:v>
                </c:pt>
                <c:pt idx="8">
                  <c:v>11568</c:v>
                </c:pt>
                <c:pt idx="9">
                  <c:v>10550</c:v>
                </c:pt>
                <c:pt idx="10">
                  <c:v>6204</c:v>
                </c:pt>
                <c:pt idx="11">
                  <c:v>6977</c:v>
                </c:pt>
                <c:pt idx="12">
                  <c:v>4716</c:v>
                </c:pt>
                <c:pt idx="13">
                  <c:v>58</c:v>
                </c:pt>
                <c:pt idx="14">
                  <c:v>13766</c:v>
                </c:pt>
                <c:pt idx="15">
                  <c:v>7386</c:v>
                </c:pt>
              </c:numCache>
            </c:numRef>
          </c:val>
          <c:extLst>
            <c:ext xmlns:c16="http://schemas.microsoft.com/office/drawing/2014/chart" uri="{C3380CC4-5D6E-409C-BE32-E72D297353CC}">
              <c16:uniqueId val="{00000000-E7C7-4997-A512-02EAB402BE2B}"/>
            </c:ext>
          </c:extLst>
        </c:ser>
        <c:ser>
          <c:idx val="1"/>
          <c:order val="1"/>
          <c:tx>
            <c:strRef>
              <c:f>Sheet1!$C$1</c:f>
              <c:strCache>
                <c:ptCount val="1"/>
                <c:pt idx="0">
                  <c:v>GA(distance)</c:v>
                </c:pt>
              </c:strCache>
            </c:strRef>
          </c:tx>
          <c:spPr>
            <a:solidFill>
              <a:schemeClr val="accent2"/>
            </a:solidFill>
            <a:ln>
              <a:noFill/>
            </a:ln>
            <a:effectLst/>
          </c:spPr>
          <c:invertIfNegative val="0"/>
          <c:cat>
            <c:numRef>
              <c:f>Sheet1!$A$20:$A$35</c:f>
              <c:numCache>
                <c:formatCode>General</c:formatCode>
                <c:ptCount val="16"/>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numCache>
            </c:numRef>
          </c:cat>
          <c:val>
            <c:numRef>
              <c:f>Sheet1!$C$20:$C$35</c:f>
              <c:numCache>
                <c:formatCode>General</c:formatCode>
                <c:ptCount val="16"/>
                <c:pt idx="0">
                  <c:v>9473</c:v>
                </c:pt>
                <c:pt idx="1">
                  <c:v>9034</c:v>
                </c:pt>
                <c:pt idx="2">
                  <c:v>14195</c:v>
                </c:pt>
                <c:pt idx="3">
                  <c:v>4995</c:v>
                </c:pt>
                <c:pt idx="4">
                  <c:v>6445</c:v>
                </c:pt>
                <c:pt idx="5">
                  <c:v>60224</c:v>
                </c:pt>
                <c:pt idx="6">
                  <c:v>23384</c:v>
                </c:pt>
                <c:pt idx="7">
                  <c:v>20343</c:v>
                </c:pt>
                <c:pt idx="8">
                  <c:v>9893</c:v>
                </c:pt>
                <c:pt idx="9">
                  <c:v>10575</c:v>
                </c:pt>
                <c:pt idx="10">
                  <c:v>5247</c:v>
                </c:pt>
                <c:pt idx="11">
                  <c:v>5953</c:v>
                </c:pt>
                <c:pt idx="12">
                  <c:v>4044</c:v>
                </c:pt>
                <c:pt idx="13">
                  <c:v>58</c:v>
                </c:pt>
                <c:pt idx="14">
                  <c:v>8246</c:v>
                </c:pt>
                <c:pt idx="15">
                  <c:v>5460</c:v>
                </c:pt>
              </c:numCache>
            </c:numRef>
          </c:val>
          <c:extLst>
            <c:ext xmlns:c16="http://schemas.microsoft.com/office/drawing/2014/chart" uri="{C3380CC4-5D6E-409C-BE32-E72D297353CC}">
              <c16:uniqueId val="{00000001-E7C7-4997-A512-02EAB402BE2B}"/>
            </c:ext>
          </c:extLst>
        </c:ser>
        <c:ser>
          <c:idx val="2"/>
          <c:order val="2"/>
          <c:tx>
            <c:strRef>
              <c:f>Sheet1!$D$1</c:f>
              <c:strCache>
                <c:ptCount val="1"/>
                <c:pt idx="0">
                  <c:v>GA(time)</c:v>
                </c:pt>
              </c:strCache>
            </c:strRef>
          </c:tx>
          <c:spPr>
            <a:solidFill>
              <a:schemeClr val="accent3"/>
            </a:solidFill>
            <a:ln>
              <a:noFill/>
            </a:ln>
            <a:effectLst/>
          </c:spPr>
          <c:invertIfNegative val="0"/>
          <c:cat>
            <c:numRef>
              <c:f>Sheet1!$A$20:$A$35</c:f>
              <c:numCache>
                <c:formatCode>General</c:formatCode>
                <c:ptCount val="16"/>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numCache>
            </c:numRef>
          </c:cat>
          <c:val>
            <c:numRef>
              <c:f>Sheet1!$D$20:$D$35</c:f>
              <c:numCache>
                <c:formatCode>General</c:formatCode>
                <c:ptCount val="16"/>
                <c:pt idx="0">
                  <c:v>9473</c:v>
                </c:pt>
                <c:pt idx="1">
                  <c:v>9124</c:v>
                </c:pt>
                <c:pt idx="2">
                  <c:v>15264</c:v>
                </c:pt>
                <c:pt idx="3">
                  <c:v>4995</c:v>
                </c:pt>
                <c:pt idx="4">
                  <c:v>6445</c:v>
                </c:pt>
                <c:pt idx="5">
                  <c:v>62102</c:v>
                </c:pt>
                <c:pt idx="6">
                  <c:v>24046</c:v>
                </c:pt>
                <c:pt idx="7">
                  <c:v>20343</c:v>
                </c:pt>
                <c:pt idx="8">
                  <c:v>10688</c:v>
                </c:pt>
                <c:pt idx="9">
                  <c:v>10575</c:v>
                </c:pt>
                <c:pt idx="10">
                  <c:v>5247</c:v>
                </c:pt>
                <c:pt idx="11">
                  <c:v>5961</c:v>
                </c:pt>
                <c:pt idx="12">
                  <c:v>4045</c:v>
                </c:pt>
                <c:pt idx="13">
                  <c:v>58</c:v>
                </c:pt>
                <c:pt idx="14">
                  <c:v>8246</c:v>
                </c:pt>
                <c:pt idx="15">
                  <c:v>6388</c:v>
                </c:pt>
              </c:numCache>
            </c:numRef>
          </c:val>
          <c:extLst>
            <c:ext xmlns:c16="http://schemas.microsoft.com/office/drawing/2014/chart" uri="{C3380CC4-5D6E-409C-BE32-E72D297353CC}">
              <c16:uniqueId val="{00000002-E7C7-4997-A512-02EAB402BE2B}"/>
            </c:ext>
          </c:extLst>
        </c:ser>
        <c:dLbls>
          <c:showLegendKey val="0"/>
          <c:showVal val="0"/>
          <c:showCatName val="0"/>
          <c:showSerName val="0"/>
          <c:showPercent val="0"/>
          <c:showBubbleSize val="0"/>
        </c:dLbls>
        <c:gapWidth val="219"/>
        <c:overlap val="-27"/>
        <c:axId val="217636960"/>
        <c:axId val="217634608"/>
      </c:barChart>
      <c:catAx>
        <c:axId val="217636960"/>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ja-JP" sz="1400" b="0" i="0" baseline="0" dirty="0">
                    <a:effectLst/>
                  </a:rPr>
                  <a:t>各ドライバー</a:t>
                </a:r>
                <a:endParaRPr lang="ja-JP" altLang="ja-JP" sz="1100" dirty="0">
                  <a:effectLst/>
                </a:endParaRP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217634608"/>
        <c:crosses val="autoZero"/>
        <c:auto val="1"/>
        <c:lblAlgn val="ctr"/>
        <c:lblOffset val="100"/>
        <c:noMultiLvlLbl val="0"/>
      </c:catAx>
      <c:valAx>
        <c:axId val="217634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ja-JP" sz="1400" b="0" i="0" baseline="0" dirty="0">
                    <a:effectLst/>
                  </a:rPr>
                  <a:t>配達距離（</a:t>
                </a:r>
                <a:r>
                  <a:rPr lang="en-US" altLang="ja-JP" sz="1400" b="0" i="0" baseline="0" dirty="0">
                    <a:effectLst/>
                  </a:rPr>
                  <a:t>m</a:t>
                </a:r>
                <a:r>
                  <a:rPr lang="ja-JP" altLang="ja-JP" sz="1400" b="0" i="0" baseline="0" dirty="0">
                    <a:effectLst/>
                  </a:rPr>
                  <a:t>）</a:t>
                </a:r>
                <a:endParaRPr lang="ja-JP" altLang="ja-JP" sz="1100" dirty="0">
                  <a:effectLst/>
                </a:endParaRPr>
              </a:p>
            </c:rich>
          </c:tx>
          <c:overlay val="0"/>
          <c:spPr>
            <a:noFill/>
            <a:ln>
              <a:noFill/>
            </a:ln>
            <a:effectLst/>
          </c:spPr>
          <c:txPr>
            <a:bodyPr rot="-540000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217636960"/>
        <c:crosses val="autoZero"/>
        <c:crossBetween val="between"/>
      </c:valAx>
      <c:spPr>
        <a:noFill/>
        <a:ln>
          <a:noFill/>
        </a:ln>
        <a:effectLst/>
      </c:spPr>
    </c:plotArea>
    <c:legend>
      <c:legendPos val="b"/>
      <c:layout>
        <c:manualLayout>
          <c:xMode val="edge"/>
          <c:yMode val="edge"/>
          <c:x val="0.35908606280058147"/>
          <c:y val="0.86333491228474268"/>
          <c:w val="0.27468928576547569"/>
          <c:h val="8.1552005752323617E-2"/>
        </c:manualLayout>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レーベンシュタイン距離（標準化）</c:v>
                </c:pt>
              </c:strCache>
            </c:strRef>
          </c:tx>
          <c:spPr>
            <a:solidFill>
              <a:schemeClr val="accent1"/>
            </a:solidFill>
            <a:ln>
              <a:noFill/>
            </a:ln>
            <a:effectLst/>
          </c:spPr>
          <c:invertIfNegative val="0"/>
          <c:cat>
            <c:numRef>
              <c:f>Sheet1!$A$2:$A$39</c:f>
              <c:numCache>
                <c:formatCode>General</c:formatCode>
                <c:ptCount val="3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numCache>
            </c:numRef>
          </c:cat>
          <c:val>
            <c:numRef>
              <c:f>Sheet1!$B$2:$B$39</c:f>
              <c:numCache>
                <c:formatCode>General</c:formatCode>
                <c:ptCount val="38"/>
                <c:pt idx="0">
                  <c:v>0.6</c:v>
                </c:pt>
                <c:pt idx="1">
                  <c:v>0.5</c:v>
                </c:pt>
                <c:pt idx="2">
                  <c:v>0.70833333300000001</c:v>
                </c:pt>
                <c:pt idx="3">
                  <c:v>0.80952380999999995</c:v>
                </c:pt>
                <c:pt idx="4">
                  <c:v>0.85714285700000004</c:v>
                </c:pt>
                <c:pt idx="5">
                  <c:v>0.68421052599999999</c:v>
                </c:pt>
                <c:pt idx="6">
                  <c:v>0.86666666699999995</c:v>
                </c:pt>
                <c:pt idx="7">
                  <c:v>0.7</c:v>
                </c:pt>
                <c:pt idx="8">
                  <c:v>0.875</c:v>
                </c:pt>
                <c:pt idx="9">
                  <c:v>0.47058823500000002</c:v>
                </c:pt>
                <c:pt idx="10">
                  <c:v>0</c:v>
                </c:pt>
                <c:pt idx="11">
                  <c:v>0.33333333300000001</c:v>
                </c:pt>
                <c:pt idx="12">
                  <c:v>0.222222222</c:v>
                </c:pt>
                <c:pt idx="13">
                  <c:v>0.4</c:v>
                </c:pt>
                <c:pt idx="14">
                  <c:v>0.5</c:v>
                </c:pt>
                <c:pt idx="15">
                  <c:v>0.4</c:v>
                </c:pt>
                <c:pt idx="16">
                  <c:v>0.85714285700000004</c:v>
                </c:pt>
                <c:pt idx="17">
                  <c:v>0.5</c:v>
                </c:pt>
                <c:pt idx="18">
                  <c:v>0.6</c:v>
                </c:pt>
                <c:pt idx="19">
                  <c:v>0.4</c:v>
                </c:pt>
                <c:pt idx="20">
                  <c:v>0.4</c:v>
                </c:pt>
                <c:pt idx="21">
                  <c:v>0.4</c:v>
                </c:pt>
                <c:pt idx="22">
                  <c:v>0.571428571</c:v>
                </c:pt>
                <c:pt idx="23">
                  <c:v>0.625</c:v>
                </c:pt>
                <c:pt idx="24">
                  <c:v>0.44444444399999999</c:v>
                </c:pt>
                <c:pt idx="25">
                  <c:v>0.81818181800000001</c:v>
                </c:pt>
                <c:pt idx="26">
                  <c:v>0.44444444399999999</c:v>
                </c:pt>
                <c:pt idx="27">
                  <c:v>0.625</c:v>
                </c:pt>
                <c:pt idx="28">
                  <c:v>0.8</c:v>
                </c:pt>
                <c:pt idx="29">
                  <c:v>0.83333333300000001</c:v>
                </c:pt>
                <c:pt idx="30">
                  <c:v>0</c:v>
                </c:pt>
                <c:pt idx="31">
                  <c:v>0.4</c:v>
                </c:pt>
                <c:pt idx="32">
                  <c:v>0.83333333300000001</c:v>
                </c:pt>
                <c:pt idx="33">
                  <c:v>0.4</c:v>
                </c:pt>
                <c:pt idx="34">
                  <c:v>0.625</c:v>
                </c:pt>
                <c:pt idx="35">
                  <c:v>0.72727272700000001</c:v>
                </c:pt>
                <c:pt idx="36">
                  <c:v>0.4</c:v>
                </c:pt>
                <c:pt idx="37">
                  <c:v>0.81818181800000001</c:v>
                </c:pt>
              </c:numCache>
            </c:numRef>
          </c:val>
          <c:extLst>
            <c:ext xmlns:c16="http://schemas.microsoft.com/office/drawing/2014/chart" uri="{C3380CC4-5D6E-409C-BE32-E72D297353CC}">
              <c16:uniqueId val="{00000000-CCC0-4FBA-BE3C-5686D38E93B2}"/>
            </c:ext>
          </c:extLst>
        </c:ser>
        <c:dLbls>
          <c:showLegendKey val="0"/>
          <c:showVal val="0"/>
          <c:showCatName val="0"/>
          <c:showSerName val="0"/>
          <c:showPercent val="0"/>
          <c:showBubbleSize val="0"/>
        </c:dLbls>
        <c:gapWidth val="219"/>
        <c:overlap val="-27"/>
        <c:axId val="661596392"/>
        <c:axId val="661590904"/>
      </c:barChart>
      <c:catAx>
        <c:axId val="661596392"/>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各ドライバー</a:t>
                </a: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0904"/>
        <c:crosses val="autoZero"/>
        <c:auto val="1"/>
        <c:lblAlgn val="ctr"/>
        <c:lblOffset val="100"/>
        <c:noMultiLvlLbl val="0"/>
      </c:catAx>
      <c:valAx>
        <c:axId val="661590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1330" b="0" i="0" u="none" strike="noStrike" kern="1200" baseline="0">
                    <a:solidFill>
                      <a:prstClr val="black">
                        <a:lumMod val="65000"/>
                        <a:lumOff val="35000"/>
                      </a:prstClr>
                    </a:solidFill>
                    <a:latin typeface="+mn-lt"/>
                    <a:ea typeface="+mn-ea"/>
                    <a:cs typeface="+mn-cs"/>
                  </a:defRPr>
                </a:pPr>
                <a:r>
                  <a:rPr kumimoji="1" lang="ja-JP" altLang="ja-JP" sz="1400" dirty="0">
                    <a:effectLst/>
                  </a:rPr>
                  <a:t>Levenshtein(norm)</a:t>
                </a:r>
                <a:endParaRPr lang="ja-JP" altLang="ja-JP" sz="1100" dirty="0">
                  <a:effectLst/>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1330" b="0" i="0" u="none" strike="noStrike" kern="1200" baseline="0">
                  <a:solidFill>
                    <a:prstClr val="black">
                      <a:lumMod val="65000"/>
                      <a:lumOff val="35000"/>
                    </a:prst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6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レーベンシュタイン距離（標準化）</c:v>
                </c:pt>
              </c:strCache>
            </c:strRef>
          </c:tx>
          <c:spPr>
            <a:solidFill>
              <a:schemeClr val="accent1"/>
            </a:solidFill>
            <a:ln>
              <a:noFill/>
            </a:ln>
            <a:effectLst/>
          </c:spPr>
          <c:invertIfNegative val="0"/>
          <c:cat>
            <c:numRef>
              <c:f>Sheet1!$A$40:$A$75</c:f>
              <c:numCache>
                <c:formatCode>General</c:formatCode>
                <c:ptCount val="36"/>
                <c:pt idx="0">
                  <c:v>38</c:v>
                </c:pt>
                <c:pt idx="1">
                  <c:v>39</c:v>
                </c:pt>
                <c:pt idx="2">
                  <c:v>40</c:v>
                </c:pt>
                <c:pt idx="3">
                  <c:v>41</c:v>
                </c:pt>
                <c:pt idx="4">
                  <c:v>42</c:v>
                </c:pt>
                <c:pt idx="5">
                  <c:v>43</c:v>
                </c:pt>
                <c:pt idx="6">
                  <c:v>44</c:v>
                </c:pt>
                <c:pt idx="7">
                  <c:v>45</c:v>
                </c:pt>
                <c:pt idx="8">
                  <c:v>46</c:v>
                </c:pt>
                <c:pt idx="9">
                  <c:v>47</c:v>
                </c:pt>
                <c:pt idx="10">
                  <c:v>48</c:v>
                </c:pt>
                <c:pt idx="11">
                  <c:v>49</c:v>
                </c:pt>
                <c:pt idx="12">
                  <c:v>50</c:v>
                </c:pt>
                <c:pt idx="13">
                  <c:v>51</c:v>
                </c:pt>
                <c:pt idx="14">
                  <c:v>52</c:v>
                </c:pt>
                <c:pt idx="15">
                  <c:v>53</c:v>
                </c:pt>
                <c:pt idx="16">
                  <c:v>54</c:v>
                </c:pt>
                <c:pt idx="17">
                  <c:v>55</c:v>
                </c:pt>
                <c:pt idx="18">
                  <c:v>56</c:v>
                </c:pt>
                <c:pt idx="19">
                  <c:v>57</c:v>
                </c:pt>
                <c:pt idx="20">
                  <c:v>58</c:v>
                </c:pt>
                <c:pt idx="21">
                  <c:v>59</c:v>
                </c:pt>
                <c:pt idx="22">
                  <c:v>60</c:v>
                </c:pt>
                <c:pt idx="23">
                  <c:v>61</c:v>
                </c:pt>
                <c:pt idx="24">
                  <c:v>62</c:v>
                </c:pt>
                <c:pt idx="25">
                  <c:v>63</c:v>
                </c:pt>
                <c:pt idx="26">
                  <c:v>64</c:v>
                </c:pt>
                <c:pt idx="27">
                  <c:v>65</c:v>
                </c:pt>
                <c:pt idx="28">
                  <c:v>66</c:v>
                </c:pt>
                <c:pt idx="29">
                  <c:v>67</c:v>
                </c:pt>
                <c:pt idx="30">
                  <c:v>68</c:v>
                </c:pt>
                <c:pt idx="31">
                  <c:v>69</c:v>
                </c:pt>
                <c:pt idx="32">
                  <c:v>70</c:v>
                </c:pt>
                <c:pt idx="33">
                  <c:v>71</c:v>
                </c:pt>
                <c:pt idx="34">
                  <c:v>72</c:v>
                </c:pt>
                <c:pt idx="35">
                  <c:v>73</c:v>
                </c:pt>
              </c:numCache>
            </c:numRef>
          </c:cat>
          <c:val>
            <c:numRef>
              <c:f>Sheet1!$B$40:$B$75</c:f>
              <c:numCache>
                <c:formatCode>General</c:formatCode>
                <c:ptCount val="36"/>
                <c:pt idx="0">
                  <c:v>0.571428571</c:v>
                </c:pt>
                <c:pt idx="1">
                  <c:v>0.4</c:v>
                </c:pt>
                <c:pt idx="2">
                  <c:v>0.625</c:v>
                </c:pt>
                <c:pt idx="3">
                  <c:v>0.75</c:v>
                </c:pt>
                <c:pt idx="4">
                  <c:v>0.44444444399999999</c:v>
                </c:pt>
                <c:pt idx="5">
                  <c:v>0.69230769199999997</c:v>
                </c:pt>
                <c:pt idx="6">
                  <c:v>0.42105263199999998</c:v>
                </c:pt>
                <c:pt idx="7">
                  <c:v>0.66666666699999999</c:v>
                </c:pt>
                <c:pt idx="8">
                  <c:v>0.55555555599999995</c:v>
                </c:pt>
                <c:pt idx="9">
                  <c:v>0.86206896600000005</c:v>
                </c:pt>
                <c:pt idx="10">
                  <c:v>0.4</c:v>
                </c:pt>
                <c:pt idx="11">
                  <c:v>0.66666666699999999</c:v>
                </c:pt>
                <c:pt idx="12">
                  <c:v>0.77777777800000003</c:v>
                </c:pt>
                <c:pt idx="13">
                  <c:v>0.4</c:v>
                </c:pt>
                <c:pt idx="14">
                  <c:v>0.70833333300000001</c:v>
                </c:pt>
                <c:pt idx="15">
                  <c:v>0.84210526299999999</c:v>
                </c:pt>
                <c:pt idx="16">
                  <c:v>0.72727272700000001</c:v>
                </c:pt>
                <c:pt idx="17">
                  <c:v>0.4</c:v>
                </c:pt>
                <c:pt idx="18">
                  <c:v>0.80769230800000003</c:v>
                </c:pt>
                <c:pt idx="19">
                  <c:v>0.82352941199999996</c:v>
                </c:pt>
                <c:pt idx="20">
                  <c:v>0.28571428599999998</c:v>
                </c:pt>
                <c:pt idx="21">
                  <c:v>0.28571428599999998</c:v>
                </c:pt>
                <c:pt idx="22">
                  <c:v>0.6</c:v>
                </c:pt>
                <c:pt idx="23">
                  <c:v>0.428571429</c:v>
                </c:pt>
                <c:pt idx="24">
                  <c:v>0.58823529399999996</c:v>
                </c:pt>
                <c:pt idx="25">
                  <c:v>0.73333333300000003</c:v>
                </c:pt>
                <c:pt idx="26">
                  <c:v>0.571428571</c:v>
                </c:pt>
                <c:pt idx="27">
                  <c:v>0.5</c:v>
                </c:pt>
                <c:pt idx="28">
                  <c:v>0.375</c:v>
                </c:pt>
                <c:pt idx="29">
                  <c:v>0.4</c:v>
                </c:pt>
                <c:pt idx="30">
                  <c:v>0.571428571</c:v>
                </c:pt>
                <c:pt idx="31">
                  <c:v>0.375</c:v>
                </c:pt>
                <c:pt idx="32">
                  <c:v>0.33333333300000001</c:v>
                </c:pt>
                <c:pt idx="33">
                  <c:v>0.33333333300000001</c:v>
                </c:pt>
                <c:pt idx="34">
                  <c:v>0.5</c:v>
                </c:pt>
                <c:pt idx="35">
                  <c:v>0.8125</c:v>
                </c:pt>
              </c:numCache>
            </c:numRef>
          </c:val>
          <c:extLst>
            <c:ext xmlns:c16="http://schemas.microsoft.com/office/drawing/2014/chart" uri="{C3380CC4-5D6E-409C-BE32-E72D297353CC}">
              <c16:uniqueId val="{00000000-7D39-4928-B586-9571CA9107F0}"/>
            </c:ext>
          </c:extLst>
        </c:ser>
        <c:dLbls>
          <c:showLegendKey val="0"/>
          <c:showVal val="0"/>
          <c:showCatName val="0"/>
          <c:showSerName val="0"/>
          <c:showPercent val="0"/>
          <c:showBubbleSize val="0"/>
        </c:dLbls>
        <c:gapWidth val="219"/>
        <c:overlap val="-27"/>
        <c:axId val="661600704"/>
        <c:axId val="661596784"/>
      </c:barChart>
      <c:catAx>
        <c:axId val="661600704"/>
        <c:scaling>
          <c:orientation val="minMax"/>
        </c:scaling>
        <c:delete val="0"/>
        <c:axPos val="b"/>
        <c:title>
          <c:tx>
            <c:rich>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ja-JP" altLang="en-US" dirty="0"/>
                  <a:t>各ドライバー</a:t>
                </a:r>
              </a:p>
            </c:rich>
          </c:tx>
          <c:overlay val="0"/>
          <c:spPr>
            <a:noFill/>
            <a:ln>
              <a:noFill/>
            </a:ln>
            <a:effectLst/>
          </c:spPr>
          <c:txPr>
            <a:bodyPr rot="0" spcFirstLastPara="1" vertOverflow="ellipsis" vert="horz"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6784"/>
        <c:crosses val="autoZero"/>
        <c:auto val="1"/>
        <c:lblAlgn val="ctr"/>
        <c:lblOffset val="100"/>
        <c:noMultiLvlLbl val="0"/>
      </c:catAx>
      <c:valAx>
        <c:axId val="661596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1330" b="0" i="0" u="none" strike="noStrike" kern="1200" baseline="0">
                    <a:solidFill>
                      <a:prstClr val="black">
                        <a:lumMod val="65000"/>
                        <a:lumOff val="35000"/>
                      </a:prstClr>
                    </a:solidFill>
                    <a:latin typeface="+mn-lt"/>
                    <a:ea typeface="+mn-ea"/>
                    <a:cs typeface="+mn-cs"/>
                  </a:defRPr>
                </a:pPr>
                <a:r>
                  <a:rPr kumimoji="1" lang="ja-JP" altLang="ja-JP" sz="1400" dirty="0">
                    <a:effectLst/>
                  </a:rPr>
                  <a:t>Levenshtein(norm)</a:t>
                </a:r>
                <a:endParaRPr lang="ja-JP" altLang="ja-JP" sz="1100" dirty="0">
                  <a:effectLst/>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ja-JP" sz="1330" b="0" i="0" u="none" strike="noStrike" kern="1200" baseline="0">
                  <a:solidFill>
                    <a:prstClr val="black">
                      <a:lumMod val="65000"/>
                      <a:lumOff val="35000"/>
                    </a:prst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600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301806297482439E-2"/>
          <c:y val="4.8487011810961322E-2"/>
          <c:w val="0.90382316784807026"/>
          <c:h val="0.68222968671901929"/>
        </c:manualLayout>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numRef>
              <c:f>Sheet1!$A$2:$A$20</c:f>
              <c:numCache>
                <c:formatCode>General</c:formatCode>
                <c:ptCount val="1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numCache>
            </c:numRef>
          </c:cat>
          <c:val>
            <c:numRef>
              <c:f>Sheet1!$B$2:$B$17</c:f>
              <c:numCache>
                <c:formatCode>General</c:formatCode>
                <c:ptCount val="16"/>
                <c:pt idx="0">
                  <c:v>20148</c:v>
                </c:pt>
                <c:pt idx="1">
                  <c:v>10825</c:v>
                </c:pt>
                <c:pt idx="2">
                  <c:v>256819</c:v>
                </c:pt>
                <c:pt idx="3">
                  <c:v>15324</c:v>
                </c:pt>
                <c:pt idx="4">
                  <c:v>8792</c:v>
                </c:pt>
                <c:pt idx="5">
                  <c:v>120666</c:v>
                </c:pt>
                <c:pt idx="6">
                  <c:v>212389</c:v>
                </c:pt>
                <c:pt idx="7">
                  <c:v>36</c:v>
                </c:pt>
                <c:pt idx="8">
                  <c:v>4857</c:v>
                </c:pt>
                <c:pt idx="9">
                  <c:v>23416</c:v>
                </c:pt>
                <c:pt idx="10">
                  <c:v>13935</c:v>
                </c:pt>
                <c:pt idx="11">
                  <c:v>3008</c:v>
                </c:pt>
                <c:pt idx="12">
                  <c:v>10497</c:v>
                </c:pt>
                <c:pt idx="13">
                  <c:v>4709</c:v>
                </c:pt>
                <c:pt idx="14">
                  <c:v>8456</c:v>
                </c:pt>
                <c:pt idx="15">
                  <c:v>15982</c:v>
                </c:pt>
              </c:numCache>
            </c:numRef>
          </c:val>
          <c:extLst>
            <c:ext xmlns:c16="http://schemas.microsoft.com/office/drawing/2014/chart" uri="{C3380CC4-5D6E-409C-BE32-E72D297353CC}">
              <c16:uniqueId val="{00000000-000C-40F3-AA2C-77863883D0D2}"/>
            </c:ext>
          </c:extLst>
        </c:ser>
        <c:ser>
          <c:idx val="1"/>
          <c:order val="1"/>
          <c:tx>
            <c:strRef>
              <c:f>Sheet1!$C$1</c:f>
              <c:strCache>
                <c:ptCount val="1"/>
                <c:pt idx="0">
                  <c:v>GA(distance)</c:v>
                </c:pt>
              </c:strCache>
            </c:strRef>
          </c:tx>
          <c:spPr>
            <a:solidFill>
              <a:schemeClr val="accent2"/>
            </a:solidFill>
            <a:ln>
              <a:noFill/>
            </a:ln>
            <a:effectLst/>
          </c:spPr>
          <c:invertIfNegative val="0"/>
          <c:cat>
            <c:numRef>
              <c:f>Sheet1!$A$2:$A$20</c:f>
              <c:numCache>
                <c:formatCode>General</c:formatCode>
                <c:ptCount val="1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numCache>
            </c:numRef>
          </c:cat>
          <c:val>
            <c:numRef>
              <c:f>Sheet1!$C$2:$C$17</c:f>
              <c:numCache>
                <c:formatCode>General</c:formatCode>
                <c:ptCount val="16"/>
                <c:pt idx="0">
                  <c:v>18660</c:v>
                </c:pt>
                <c:pt idx="1">
                  <c:v>7899</c:v>
                </c:pt>
                <c:pt idx="2">
                  <c:v>252441</c:v>
                </c:pt>
                <c:pt idx="3">
                  <c:v>10964</c:v>
                </c:pt>
                <c:pt idx="4">
                  <c:v>7658</c:v>
                </c:pt>
                <c:pt idx="5">
                  <c:v>115831</c:v>
                </c:pt>
                <c:pt idx="6">
                  <c:v>212389</c:v>
                </c:pt>
                <c:pt idx="7">
                  <c:v>36</c:v>
                </c:pt>
                <c:pt idx="8">
                  <c:v>4616</c:v>
                </c:pt>
                <c:pt idx="9">
                  <c:v>13945</c:v>
                </c:pt>
                <c:pt idx="10">
                  <c:v>12890</c:v>
                </c:pt>
                <c:pt idx="11">
                  <c:v>3008</c:v>
                </c:pt>
                <c:pt idx="12">
                  <c:v>10522</c:v>
                </c:pt>
                <c:pt idx="13">
                  <c:v>4113</c:v>
                </c:pt>
                <c:pt idx="14">
                  <c:v>6709</c:v>
                </c:pt>
                <c:pt idx="15">
                  <c:v>12747</c:v>
                </c:pt>
              </c:numCache>
            </c:numRef>
          </c:val>
          <c:extLst>
            <c:ext xmlns:c16="http://schemas.microsoft.com/office/drawing/2014/chart" uri="{C3380CC4-5D6E-409C-BE32-E72D297353CC}">
              <c16:uniqueId val="{00000001-000C-40F3-AA2C-77863883D0D2}"/>
            </c:ext>
          </c:extLst>
        </c:ser>
        <c:ser>
          <c:idx val="2"/>
          <c:order val="2"/>
          <c:tx>
            <c:strRef>
              <c:f>Sheet1!$D$1</c:f>
              <c:strCache>
                <c:ptCount val="1"/>
                <c:pt idx="0">
                  <c:v>GA(time)</c:v>
                </c:pt>
              </c:strCache>
            </c:strRef>
          </c:tx>
          <c:spPr>
            <a:solidFill>
              <a:schemeClr val="accent3"/>
            </a:solidFill>
            <a:ln>
              <a:noFill/>
            </a:ln>
            <a:effectLst/>
          </c:spPr>
          <c:invertIfNegative val="0"/>
          <c:cat>
            <c:numRef>
              <c:f>Sheet1!$A$2:$A$20</c:f>
              <c:numCache>
                <c:formatCode>General</c:formatCode>
                <c:ptCount val="1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numCache>
            </c:numRef>
          </c:cat>
          <c:val>
            <c:numRef>
              <c:f>Sheet1!$D$2:$D$17</c:f>
              <c:numCache>
                <c:formatCode>General</c:formatCode>
                <c:ptCount val="16"/>
                <c:pt idx="0">
                  <c:v>18660</c:v>
                </c:pt>
                <c:pt idx="1">
                  <c:v>7900</c:v>
                </c:pt>
                <c:pt idx="2">
                  <c:v>253205</c:v>
                </c:pt>
                <c:pt idx="3">
                  <c:v>11299</c:v>
                </c:pt>
                <c:pt idx="4">
                  <c:v>8093</c:v>
                </c:pt>
                <c:pt idx="5">
                  <c:v>115482</c:v>
                </c:pt>
                <c:pt idx="6">
                  <c:v>212389</c:v>
                </c:pt>
                <c:pt idx="7">
                  <c:v>36</c:v>
                </c:pt>
                <c:pt idx="8">
                  <c:v>4789</c:v>
                </c:pt>
                <c:pt idx="9">
                  <c:v>13945</c:v>
                </c:pt>
                <c:pt idx="10">
                  <c:v>12859</c:v>
                </c:pt>
                <c:pt idx="11">
                  <c:v>3008</c:v>
                </c:pt>
                <c:pt idx="12">
                  <c:v>10522</c:v>
                </c:pt>
                <c:pt idx="13">
                  <c:v>4368</c:v>
                </c:pt>
                <c:pt idx="14">
                  <c:v>6709</c:v>
                </c:pt>
                <c:pt idx="15">
                  <c:v>12916</c:v>
                </c:pt>
              </c:numCache>
            </c:numRef>
          </c:val>
          <c:extLst>
            <c:ext xmlns:c16="http://schemas.microsoft.com/office/drawing/2014/chart" uri="{C3380CC4-5D6E-409C-BE32-E72D297353CC}">
              <c16:uniqueId val="{00000002-000C-40F3-AA2C-77863883D0D2}"/>
            </c:ext>
          </c:extLst>
        </c:ser>
        <c:dLbls>
          <c:showLegendKey val="0"/>
          <c:showVal val="0"/>
          <c:showCatName val="0"/>
          <c:showSerName val="0"/>
          <c:showPercent val="0"/>
          <c:showBubbleSize val="0"/>
        </c:dLbls>
        <c:gapWidth val="219"/>
        <c:overlap val="-27"/>
        <c:axId val="661580712"/>
        <c:axId val="661582672"/>
      </c:barChart>
      <c:catAx>
        <c:axId val="661580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82672"/>
        <c:crosses val="autoZero"/>
        <c:auto val="1"/>
        <c:lblAlgn val="ctr"/>
        <c:lblOffset val="100"/>
        <c:noMultiLvlLbl val="0"/>
      </c:catAx>
      <c:valAx>
        <c:axId val="661582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80712"/>
        <c:crosses val="autoZero"/>
        <c:crossBetween val="between"/>
      </c:valAx>
      <c:spPr>
        <a:noFill/>
        <a:ln>
          <a:noFill/>
        </a:ln>
        <a:effectLst/>
      </c:spPr>
    </c:plotArea>
    <c:legend>
      <c:legendPos val="b"/>
      <c:layout>
        <c:manualLayout>
          <c:xMode val="edge"/>
          <c:yMode val="edge"/>
          <c:x val="0.36057964933809289"/>
          <c:y val="0.85910984352278585"/>
          <c:w val="0.27884060622699669"/>
          <c:h val="0.14089015647721417"/>
        </c:manualLayout>
      </c:layout>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original</c:v>
                </c:pt>
              </c:strCache>
            </c:strRef>
          </c:tx>
          <c:spPr>
            <a:solidFill>
              <a:schemeClr val="accent1"/>
            </a:solidFill>
            <a:ln>
              <a:noFill/>
            </a:ln>
            <a:effectLst/>
          </c:spPr>
          <c:invertIfNegative val="0"/>
          <c:cat>
            <c:numRef>
              <c:f>Sheet1!$A$21:$A$39</c:f>
              <c:numCache>
                <c:formatCode>General</c:formatCode>
                <c:ptCount val="19"/>
                <c:pt idx="0">
                  <c:v>19</c:v>
                </c:pt>
                <c:pt idx="1">
                  <c:v>20</c:v>
                </c:pt>
                <c:pt idx="2">
                  <c:v>21</c:v>
                </c:pt>
                <c:pt idx="3">
                  <c:v>22</c:v>
                </c:pt>
                <c:pt idx="4">
                  <c:v>23</c:v>
                </c:pt>
                <c:pt idx="5">
                  <c:v>24</c:v>
                </c:pt>
                <c:pt idx="6">
                  <c:v>25</c:v>
                </c:pt>
                <c:pt idx="7">
                  <c:v>26</c:v>
                </c:pt>
                <c:pt idx="8">
                  <c:v>27</c:v>
                </c:pt>
                <c:pt idx="9">
                  <c:v>28</c:v>
                </c:pt>
                <c:pt idx="10">
                  <c:v>29</c:v>
                </c:pt>
                <c:pt idx="11">
                  <c:v>30</c:v>
                </c:pt>
                <c:pt idx="12">
                  <c:v>31</c:v>
                </c:pt>
                <c:pt idx="13">
                  <c:v>32</c:v>
                </c:pt>
                <c:pt idx="14">
                  <c:v>33</c:v>
                </c:pt>
                <c:pt idx="15">
                  <c:v>34</c:v>
                </c:pt>
                <c:pt idx="16">
                  <c:v>35</c:v>
                </c:pt>
                <c:pt idx="17">
                  <c:v>36</c:v>
                </c:pt>
                <c:pt idx="18">
                  <c:v>37</c:v>
                </c:pt>
              </c:numCache>
            </c:numRef>
          </c:cat>
          <c:val>
            <c:numRef>
              <c:f>Sheet1!$B$21:$B$39</c:f>
              <c:numCache>
                <c:formatCode>General</c:formatCode>
                <c:ptCount val="19"/>
                <c:pt idx="0">
                  <c:v>8003</c:v>
                </c:pt>
                <c:pt idx="1">
                  <c:v>25445</c:v>
                </c:pt>
                <c:pt idx="2">
                  <c:v>10673</c:v>
                </c:pt>
                <c:pt idx="3">
                  <c:v>17056</c:v>
                </c:pt>
                <c:pt idx="4">
                  <c:v>19178</c:v>
                </c:pt>
                <c:pt idx="5">
                  <c:v>4995</c:v>
                </c:pt>
                <c:pt idx="6">
                  <c:v>6445</c:v>
                </c:pt>
                <c:pt idx="7">
                  <c:v>62200</c:v>
                </c:pt>
                <c:pt idx="8">
                  <c:v>31132</c:v>
                </c:pt>
                <c:pt idx="9">
                  <c:v>21188</c:v>
                </c:pt>
                <c:pt idx="10">
                  <c:v>11568</c:v>
                </c:pt>
                <c:pt idx="11">
                  <c:v>10550</c:v>
                </c:pt>
                <c:pt idx="12">
                  <c:v>6204</c:v>
                </c:pt>
                <c:pt idx="13">
                  <c:v>6977</c:v>
                </c:pt>
                <c:pt idx="14">
                  <c:v>4716</c:v>
                </c:pt>
                <c:pt idx="15">
                  <c:v>58</c:v>
                </c:pt>
                <c:pt idx="16">
                  <c:v>13766</c:v>
                </c:pt>
                <c:pt idx="17">
                  <c:v>586506</c:v>
                </c:pt>
                <c:pt idx="18">
                  <c:v>7386</c:v>
                </c:pt>
              </c:numCache>
            </c:numRef>
          </c:val>
          <c:extLst>
            <c:ext xmlns:c16="http://schemas.microsoft.com/office/drawing/2014/chart" uri="{C3380CC4-5D6E-409C-BE32-E72D297353CC}">
              <c16:uniqueId val="{00000000-5287-4BF0-8DCC-4DE9E440DDF8}"/>
            </c:ext>
          </c:extLst>
        </c:ser>
        <c:ser>
          <c:idx val="1"/>
          <c:order val="1"/>
          <c:tx>
            <c:strRef>
              <c:f>Sheet1!$C$1</c:f>
              <c:strCache>
                <c:ptCount val="1"/>
                <c:pt idx="0">
                  <c:v>GA(distance)</c:v>
                </c:pt>
              </c:strCache>
            </c:strRef>
          </c:tx>
          <c:spPr>
            <a:solidFill>
              <a:schemeClr val="accent2"/>
            </a:solidFill>
            <a:ln>
              <a:noFill/>
            </a:ln>
            <a:effectLst/>
          </c:spPr>
          <c:invertIfNegative val="0"/>
          <c:cat>
            <c:numRef>
              <c:f>Sheet1!$A$21:$A$39</c:f>
              <c:numCache>
                <c:formatCode>General</c:formatCode>
                <c:ptCount val="19"/>
                <c:pt idx="0">
                  <c:v>19</c:v>
                </c:pt>
                <c:pt idx="1">
                  <c:v>20</c:v>
                </c:pt>
                <c:pt idx="2">
                  <c:v>21</c:v>
                </c:pt>
                <c:pt idx="3">
                  <c:v>22</c:v>
                </c:pt>
                <c:pt idx="4">
                  <c:v>23</c:v>
                </c:pt>
                <c:pt idx="5">
                  <c:v>24</c:v>
                </c:pt>
                <c:pt idx="6">
                  <c:v>25</c:v>
                </c:pt>
                <c:pt idx="7">
                  <c:v>26</c:v>
                </c:pt>
                <c:pt idx="8">
                  <c:v>27</c:v>
                </c:pt>
                <c:pt idx="9">
                  <c:v>28</c:v>
                </c:pt>
                <c:pt idx="10">
                  <c:v>29</c:v>
                </c:pt>
                <c:pt idx="11">
                  <c:v>30</c:v>
                </c:pt>
                <c:pt idx="12">
                  <c:v>31</c:v>
                </c:pt>
                <c:pt idx="13">
                  <c:v>32</c:v>
                </c:pt>
                <c:pt idx="14">
                  <c:v>33</c:v>
                </c:pt>
                <c:pt idx="15">
                  <c:v>34</c:v>
                </c:pt>
                <c:pt idx="16">
                  <c:v>35</c:v>
                </c:pt>
                <c:pt idx="17">
                  <c:v>36</c:v>
                </c:pt>
                <c:pt idx="18">
                  <c:v>37</c:v>
                </c:pt>
              </c:numCache>
            </c:numRef>
          </c:cat>
          <c:val>
            <c:numRef>
              <c:f>Sheet1!$C$21:$C$39</c:f>
              <c:numCache>
                <c:formatCode>General</c:formatCode>
                <c:ptCount val="19"/>
                <c:pt idx="0">
                  <c:v>8153</c:v>
                </c:pt>
                <c:pt idx="1">
                  <c:v>18658</c:v>
                </c:pt>
                <c:pt idx="2">
                  <c:v>9473</c:v>
                </c:pt>
                <c:pt idx="3">
                  <c:v>9034</c:v>
                </c:pt>
                <c:pt idx="4">
                  <c:v>14195</c:v>
                </c:pt>
                <c:pt idx="5">
                  <c:v>4995</c:v>
                </c:pt>
                <c:pt idx="6">
                  <c:v>6445</c:v>
                </c:pt>
                <c:pt idx="7">
                  <c:v>60224</c:v>
                </c:pt>
                <c:pt idx="8">
                  <c:v>23384</c:v>
                </c:pt>
                <c:pt idx="9">
                  <c:v>20343</c:v>
                </c:pt>
                <c:pt idx="10">
                  <c:v>9893</c:v>
                </c:pt>
                <c:pt idx="11">
                  <c:v>10575</c:v>
                </c:pt>
                <c:pt idx="12">
                  <c:v>5247</c:v>
                </c:pt>
                <c:pt idx="13">
                  <c:v>5953</c:v>
                </c:pt>
                <c:pt idx="14">
                  <c:v>4044</c:v>
                </c:pt>
                <c:pt idx="15">
                  <c:v>58</c:v>
                </c:pt>
                <c:pt idx="16">
                  <c:v>8246</c:v>
                </c:pt>
                <c:pt idx="17">
                  <c:v>585944</c:v>
                </c:pt>
                <c:pt idx="18">
                  <c:v>5460</c:v>
                </c:pt>
              </c:numCache>
            </c:numRef>
          </c:val>
          <c:extLst>
            <c:ext xmlns:c16="http://schemas.microsoft.com/office/drawing/2014/chart" uri="{C3380CC4-5D6E-409C-BE32-E72D297353CC}">
              <c16:uniqueId val="{00000001-5287-4BF0-8DCC-4DE9E440DDF8}"/>
            </c:ext>
          </c:extLst>
        </c:ser>
        <c:ser>
          <c:idx val="2"/>
          <c:order val="2"/>
          <c:tx>
            <c:strRef>
              <c:f>Sheet1!$D$1</c:f>
              <c:strCache>
                <c:ptCount val="1"/>
                <c:pt idx="0">
                  <c:v>GA(time)</c:v>
                </c:pt>
              </c:strCache>
            </c:strRef>
          </c:tx>
          <c:spPr>
            <a:solidFill>
              <a:schemeClr val="accent3"/>
            </a:solidFill>
            <a:ln>
              <a:noFill/>
            </a:ln>
            <a:effectLst/>
          </c:spPr>
          <c:invertIfNegative val="0"/>
          <c:cat>
            <c:numRef>
              <c:f>Sheet1!$A$21:$A$39</c:f>
              <c:numCache>
                <c:formatCode>General</c:formatCode>
                <c:ptCount val="19"/>
                <c:pt idx="0">
                  <c:v>19</c:v>
                </c:pt>
                <c:pt idx="1">
                  <c:v>20</c:v>
                </c:pt>
                <c:pt idx="2">
                  <c:v>21</c:v>
                </c:pt>
                <c:pt idx="3">
                  <c:v>22</c:v>
                </c:pt>
                <c:pt idx="4">
                  <c:v>23</c:v>
                </c:pt>
                <c:pt idx="5">
                  <c:v>24</c:v>
                </c:pt>
                <c:pt idx="6">
                  <c:v>25</c:v>
                </c:pt>
                <c:pt idx="7">
                  <c:v>26</c:v>
                </c:pt>
                <c:pt idx="8">
                  <c:v>27</c:v>
                </c:pt>
                <c:pt idx="9">
                  <c:v>28</c:v>
                </c:pt>
                <c:pt idx="10">
                  <c:v>29</c:v>
                </c:pt>
                <c:pt idx="11">
                  <c:v>30</c:v>
                </c:pt>
                <c:pt idx="12">
                  <c:v>31</c:v>
                </c:pt>
                <c:pt idx="13">
                  <c:v>32</c:v>
                </c:pt>
                <c:pt idx="14">
                  <c:v>33</c:v>
                </c:pt>
                <c:pt idx="15">
                  <c:v>34</c:v>
                </c:pt>
                <c:pt idx="16">
                  <c:v>35</c:v>
                </c:pt>
                <c:pt idx="17">
                  <c:v>36</c:v>
                </c:pt>
                <c:pt idx="18">
                  <c:v>37</c:v>
                </c:pt>
              </c:numCache>
            </c:numRef>
          </c:cat>
          <c:val>
            <c:numRef>
              <c:f>Sheet1!$D$21:$D$39</c:f>
              <c:numCache>
                <c:formatCode>General</c:formatCode>
                <c:ptCount val="19"/>
                <c:pt idx="0">
                  <c:v>8021</c:v>
                </c:pt>
                <c:pt idx="1">
                  <c:v>20986</c:v>
                </c:pt>
                <c:pt idx="2">
                  <c:v>9473</c:v>
                </c:pt>
                <c:pt idx="3">
                  <c:v>9124</c:v>
                </c:pt>
                <c:pt idx="4">
                  <c:v>15264</c:v>
                </c:pt>
                <c:pt idx="5">
                  <c:v>4995</c:v>
                </c:pt>
                <c:pt idx="6">
                  <c:v>6445</c:v>
                </c:pt>
                <c:pt idx="7">
                  <c:v>62102</c:v>
                </c:pt>
                <c:pt idx="8">
                  <c:v>24046</c:v>
                </c:pt>
                <c:pt idx="9">
                  <c:v>20343</c:v>
                </c:pt>
                <c:pt idx="10">
                  <c:v>10688</c:v>
                </c:pt>
                <c:pt idx="11">
                  <c:v>10575</c:v>
                </c:pt>
                <c:pt idx="12">
                  <c:v>5247</c:v>
                </c:pt>
                <c:pt idx="13">
                  <c:v>5961</c:v>
                </c:pt>
                <c:pt idx="14">
                  <c:v>4045</c:v>
                </c:pt>
                <c:pt idx="15">
                  <c:v>58</c:v>
                </c:pt>
                <c:pt idx="16">
                  <c:v>8246</c:v>
                </c:pt>
                <c:pt idx="17">
                  <c:v>585944</c:v>
                </c:pt>
                <c:pt idx="18">
                  <c:v>6388</c:v>
                </c:pt>
              </c:numCache>
            </c:numRef>
          </c:val>
          <c:extLst>
            <c:ext xmlns:c16="http://schemas.microsoft.com/office/drawing/2014/chart" uri="{C3380CC4-5D6E-409C-BE32-E72D297353CC}">
              <c16:uniqueId val="{00000002-5287-4BF0-8DCC-4DE9E440DDF8}"/>
            </c:ext>
          </c:extLst>
        </c:ser>
        <c:dLbls>
          <c:showLegendKey val="0"/>
          <c:showVal val="0"/>
          <c:showCatName val="0"/>
          <c:showSerName val="0"/>
          <c:showPercent val="0"/>
          <c:showBubbleSize val="0"/>
        </c:dLbls>
        <c:gapWidth val="219"/>
        <c:overlap val="-27"/>
        <c:axId val="661594824"/>
        <c:axId val="661595608"/>
      </c:barChart>
      <c:catAx>
        <c:axId val="6615948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5608"/>
        <c:crosses val="autoZero"/>
        <c:auto val="1"/>
        <c:lblAlgn val="ctr"/>
        <c:lblOffset val="100"/>
        <c:noMultiLvlLbl val="0"/>
      </c:catAx>
      <c:valAx>
        <c:axId val="661595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crossAx val="661594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9B6521-EA5F-4F2B-A0A0-3E78839EB187}" type="datetimeFigureOut">
              <a:rPr kumimoji="1" lang="ja-JP" altLang="en-US" smtClean="0"/>
              <a:t>2021/7/26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A7C2D5-6E3B-43D2-BF7B-18045FE63F87}" type="slidenum">
              <a:rPr kumimoji="1" lang="ja-JP" altLang="en-US" smtClean="0"/>
              <a:t>‹#›</a:t>
            </a:fld>
            <a:endParaRPr kumimoji="1" lang="ja-JP" altLang="en-US"/>
          </a:p>
        </p:txBody>
      </p:sp>
    </p:spTree>
    <p:extLst>
      <p:ext uri="{BB962C8B-B14F-4D97-AF65-F5344CB8AC3E}">
        <p14:creationId xmlns:p14="http://schemas.microsoft.com/office/powerpoint/2010/main" val="35267032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本プロジェクトの背景として、配送する際の配達順序や配達ルートはベテランドライバーの経験によって考えられていることがあげられます。</a:t>
            </a:r>
            <a:endParaRPr kumimoji="1" lang="en-US" altLang="ja-JP" dirty="0"/>
          </a:p>
          <a:p>
            <a:r>
              <a:rPr kumimoji="1" lang="ja-JP" altLang="en-US" dirty="0"/>
              <a:t>したがって、ベテランではないドライバーとベテランドライバーとでは配達効率に差が出てしまいます。</a:t>
            </a:r>
            <a:endParaRPr kumimoji="1" lang="en-US" altLang="ja-JP" dirty="0"/>
          </a:p>
          <a:p>
            <a:r>
              <a:rPr kumimoji="1" lang="ja-JP" altLang="en-US" dirty="0"/>
              <a:t>★そこで、全ドライバーがベテランと同じように配達したいというニーズがあります</a:t>
            </a:r>
            <a:endParaRPr kumimoji="1" lang="en-US" altLang="ja-JP" dirty="0"/>
          </a:p>
          <a:p>
            <a:r>
              <a:rPr kumimoji="1" lang="ja-JP" altLang="en-US" dirty="0"/>
              <a:t>また、ベテランドライバーも勘や経験だより</a:t>
            </a:r>
            <a:r>
              <a:rPr kumimoji="1" lang="ja-JP" altLang="en-US" dirty="0" err="1"/>
              <a:t>な</a:t>
            </a:r>
            <a:r>
              <a:rPr kumimoji="1" lang="ja-JP" altLang="en-US" dirty="0"/>
              <a:t>ため、機械的にルートを算出することで今よりも最適化できる可能性があります</a:t>
            </a:r>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a:t>
            </a:fld>
            <a:endParaRPr lang="ja-JP" altLang="en-US">
              <a:solidFill>
                <a:prstClr val="black"/>
              </a:solidFill>
            </a:endParaRPr>
          </a:p>
        </p:txBody>
      </p:sp>
    </p:spTree>
    <p:extLst>
      <p:ext uri="{BB962C8B-B14F-4D97-AF65-F5344CB8AC3E}">
        <p14:creationId xmlns:p14="http://schemas.microsoft.com/office/powerpoint/2010/main" val="162401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13</a:t>
            </a:fld>
            <a:endParaRPr kumimoji="1" lang="ja-JP" altLang="en-US"/>
          </a:p>
        </p:txBody>
      </p:sp>
    </p:spTree>
    <p:extLst>
      <p:ext uri="{BB962C8B-B14F-4D97-AF65-F5344CB8AC3E}">
        <p14:creationId xmlns:p14="http://schemas.microsoft.com/office/powerpoint/2010/main" val="3470659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14</a:t>
            </a:fld>
            <a:endParaRPr lang="ja-JP" altLang="en-US">
              <a:solidFill>
                <a:prstClr val="black"/>
              </a:solidFill>
            </a:endParaRPr>
          </a:p>
        </p:txBody>
      </p:sp>
    </p:spTree>
    <p:extLst>
      <p:ext uri="{BB962C8B-B14F-4D97-AF65-F5344CB8AC3E}">
        <p14:creationId xmlns:p14="http://schemas.microsoft.com/office/powerpoint/2010/main" val="201921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15</a:t>
            </a:fld>
            <a:endParaRPr lang="ja-JP" altLang="en-US">
              <a:solidFill>
                <a:prstClr val="black"/>
              </a:solidFill>
            </a:endParaRPr>
          </a:p>
        </p:txBody>
      </p:sp>
    </p:spTree>
    <p:extLst>
      <p:ext uri="{BB962C8B-B14F-4D97-AF65-F5344CB8AC3E}">
        <p14:creationId xmlns:p14="http://schemas.microsoft.com/office/powerpoint/2010/main" val="2618908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19</a:t>
            </a:fld>
            <a:endParaRPr kumimoji="1" lang="ja-JP" altLang="en-US"/>
          </a:p>
        </p:txBody>
      </p:sp>
    </p:spTree>
    <p:extLst>
      <p:ext uri="{BB962C8B-B14F-4D97-AF65-F5344CB8AC3E}">
        <p14:creationId xmlns:p14="http://schemas.microsoft.com/office/powerpoint/2010/main" val="2061892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22</a:t>
            </a:fld>
            <a:endParaRPr kumimoji="1" lang="ja-JP" altLang="en-US"/>
          </a:p>
        </p:txBody>
      </p:sp>
    </p:spTree>
    <p:extLst>
      <p:ext uri="{BB962C8B-B14F-4D97-AF65-F5344CB8AC3E}">
        <p14:creationId xmlns:p14="http://schemas.microsoft.com/office/powerpoint/2010/main" val="1638833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ドライバー</a:t>
            </a:r>
            <a:r>
              <a:rPr kumimoji="1" lang="en-US" altLang="ja-JP" sz="1200" dirty="0"/>
              <a:t>id:</a:t>
            </a:r>
            <a:r>
              <a:rPr kumimoji="1" lang="ja-JP" altLang="en-US" sz="1200" dirty="0"/>
              <a:t>上から</a:t>
            </a:r>
            <a:r>
              <a:rPr kumimoji="1" lang="en-US" altLang="ja-JP" sz="1200" dirty="0"/>
              <a:t>56231,055528,340398</a:t>
            </a:r>
          </a:p>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24</a:t>
            </a:fld>
            <a:endParaRPr lang="ja-JP" altLang="en-US">
              <a:solidFill>
                <a:prstClr val="black"/>
              </a:solidFill>
            </a:endParaRPr>
          </a:p>
        </p:txBody>
      </p:sp>
    </p:spTree>
    <p:extLst>
      <p:ext uri="{BB962C8B-B14F-4D97-AF65-F5344CB8AC3E}">
        <p14:creationId xmlns:p14="http://schemas.microsoft.com/office/powerpoint/2010/main" val="121374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26</a:t>
            </a:fld>
            <a:endParaRPr lang="ja-JP" altLang="en-US">
              <a:solidFill>
                <a:prstClr val="black"/>
              </a:solidFill>
            </a:endParaRPr>
          </a:p>
        </p:txBody>
      </p:sp>
    </p:spTree>
    <p:extLst>
      <p:ext uri="{BB962C8B-B14F-4D97-AF65-F5344CB8AC3E}">
        <p14:creationId xmlns:p14="http://schemas.microsoft.com/office/powerpoint/2010/main" val="600243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27</a:t>
            </a:fld>
            <a:endParaRPr lang="ja-JP" altLang="en-US">
              <a:solidFill>
                <a:prstClr val="black"/>
              </a:solidFill>
            </a:endParaRPr>
          </a:p>
        </p:txBody>
      </p:sp>
    </p:spTree>
    <p:extLst>
      <p:ext uri="{BB962C8B-B14F-4D97-AF65-F5344CB8AC3E}">
        <p14:creationId xmlns:p14="http://schemas.microsoft.com/office/powerpoint/2010/main" val="3888022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28</a:t>
            </a:fld>
            <a:endParaRPr kumimoji="1" lang="ja-JP" altLang="en-US"/>
          </a:p>
        </p:txBody>
      </p:sp>
    </p:spTree>
    <p:extLst>
      <p:ext uri="{BB962C8B-B14F-4D97-AF65-F5344CB8AC3E}">
        <p14:creationId xmlns:p14="http://schemas.microsoft.com/office/powerpoint/2010/main" val="1912047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全データ</a:t>
            </a:r>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29</a:t>
            </a:fld>
            <a:endParaRPr lang="ja-JP" altLang="en-US">
              <a:solidFill>
                <a:prstClr val="black"/>
              </a:solidFill>
            </a:endParaRPr>
          </a:p>
        </p:txBody>
      </p:sp>
    </p:spTree>
    <p:extLst>
      <p:ext uri="{BB962C8B-B14F-4D97-AF65-F5344CB8AC3E}">
        <p14:creationId xmlns:p14="http://schemas.microsoft.com/office/powerpoint/2010/main" val="378451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そこで本プロジェクトでは、セイノー情報サービス様から大垣支店の送り状データを１年分いただき、以下の二つの課題に取り組みます。</a:t>
            </a:r>
            <a:endParaRPr kumimoji="1" lang="en-US" altLang="ja-JP" dirty="0"/>
          </a:p>
          <a:p>
            <a:r>
              <a:rPr kumimoji="1" lang="ja-JP" altLang="en-US" dirty="0"/>
              <a:t>１つ目は</a:t>
            </a:r>
            <a:r>
              <a:rPr kumimoji="1" lang="en-US" altLang="ja-JP" dirty="0"/>
              <a:t>2020.6.13</a:t>
            </a:r>
            <a:r>
              <a:rPr kumimoji="1" lang="ja-JP" altLang="en-US" dirty="0"/>
              <a:t>を対象に最短の時間で配達できる順序の算出です。ここでは、ベテランドライバーの勘や経験に頼らないルートの最適化や距離だけでなく様々な条件を考慮した最適化を行います。</a:t>
            </a:r>
            <a:endParaRPr kumimoji="1" lang="en-US" altLang="ja-JP" dirty="0"/>
          </a:p>
          <a:p>
            <a:r>
              <a:rPr kumimoji="1" lang="ja-JP" altLang="en-US" dirty="0"/>
              <a:t>２つ目は、</a:t>
            </a:r>
            <a:r>
              <a:rPr kumimoji="1" lang="en-US" altLang="ja-JP" dirty="0"/>
              <a:t>2020.6.11</a:t>
            </a:r>
            <a:r>
              <a:rPr kumimoji="1" lang="ja-JP" altLang="en-US" dirty="0"/>
              <a:t>を対象にベテランドライバーの組むような順序の算出です。ここでは、これまで収集してきたデータをもとにベテランドライバーが組むような配達ルートを求めることを目的としています。</a:t>
            </a:r>
            <a:endParaRPr kumimoji="1" lang="en-US" altLang="ja-JP" dirty="0"/>
          </a:p>
          <a:p>
            <a:r>
              <a:rPr kumimoji="1" lang="ja-JP" altLang="en-US" dirty="0"/>
              <a:t>★今回私たちのグループは中間発表までは課題①をそれ以降は、課題①と課題②を取り組みました。</a:t>
            </a:r>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7C2D5-6E3B-43D2-BF7B-18045FE63F87}"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62281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4D1050-B492-422A-853C-7B31194F083E}" type="slidenum">
              <a:rPr lang="ja-JP" altLang="en-US" smtClean="0">
                <a:solidFill>
                  <a:prstClr val="black"/>
                </a:solidFill>
              </a:rPr>
              <a:pPr/>
              <a:t>30</a:t>
            </a:fld>
            <a:endParaRPr lang="ja-JP" altLang="en-US">
              <a:solidFill>
                <a:prstClr val="black"/>
              </a:solidFill>
            </a:endParaRPr>
          </a:p>
        </p:txBody>
      </p:sp>
    </p:spTree>
    <p:extLst>
      <p:ext uri="{BB962C8B-B14F-4D97-AF65-F5344CB8AC3E}">
        <p14:creationId xmlns:p14="http://schemas.microsoft.com/office/powerpoint/2010/main" val="514459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ここで言えることは、ドライバーの人数を減らしてもある点までは最大距離を運ぶ人にとっては負担が変わらないと言う事です。</a:t>
            </a:r>
            <a:endParaRPr kumimoji="1" lang="en-US" altLang="ja-JP" dirty="0"/>
          </a:p>
          <a:p>
            <a:r>
              <a:rPr kumimoji="1" lang="ja-JP" altLang="en-US" dirty="0"/>
              <a:t>例えば</a:t>
            </a:r>
            <a:r>
              <a:rPr kumimoji="1" lang="en-US" altLang="ja-JP" dirty="0"/>
              <a:t>38</a:t>
            </a:r>
            <a:r>
              <a:rPr kumimoji="1" lang="ja-JP" altLang="en-US" dirty="0"/>
              <a:t>人の時の</a:t>
            </a:r>
            <a:r>
              <a:rPr kumimoji="1" lang="en-US" altLang="ja-JP" dirty="0"/>
              <a:t>15000km</a:t>
            </a:r>
            <a:r>
              <a:rPr kumimoji="1" lang="ja-JP" altLang="en-US" dirty="0"/>
              <a:t>が一日で配達出来る限界であるとすると、</a:t>
            </a:r>
            <a:r>
              <a:rPr kumimoji="1" lang="en-US" altLang="ja-JP" dirty="0"/>
              <a:t>29</a:t>
            </a:r>
            <a:r>
              <a:rPr kumimoji="1" lang="ja-JP" altLang="en-US" dirty="0"/>
              <a:t>人にドライバーを変更しても不可能な配達ではないという事が分かります。</a:t>
            </a:r>
            <a:endParaRPr kumimoji="1" lang="en-US" altLang="ja-JP" dirty="0"/>
          </a:p>
          <a:p>
            <a:r>
              <a:rPr kumimoji="1" lang="ja-JP" altLang="en-US" dirty="0"/>
              <a:t>ただし、今回の分析ではシンプルな条件で行ったので今後現実的な条件を追加していくとこのグラフも変わってくるとは思いますが、シンプルな条件ではドライバーを減らす事が出来ると言う事がこのグラフから分かり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31</a:t>
            </a:fld>
            <a:endParaRPr kumimoji="1" lang="ja-JP" altLang="en-US"/>
          </a:p>
        </p:txBody>
      </p:sp>
    </p:spTree>
    <p:extLst>
      <p:ext uri="{BB962C8B-B14F-4D97-AF65-F5344CB8AC3E}">
        <p14:creationId xmlns:p14="http://schemas.microsoft.com/office/powerpoint/2010/main" val="2641841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FA7C2D5-6E3B-43D2-BF7B-18045FE63F87}" type="slidenum">
              <a:rPr kumimoji="1" lang="ja-JP" altLang="en-US" smtClean="0"/>
              <a:t>38</a:t>
            </a:fld>
            <a:endParaRPr kumimoji="1" lang="ja-JP" altLang="en-US"/>
          </a:p>
        </p:txBody>
      </p:sp>
    </p:spTree>
    <p:extLst>
      <p:ext uri="{BB962C8B-B14F-4D97-AF65-F5344CB8AC3E}">
        <p14:creationId xmlns:p14="http://schemas.microsoft.com/office/powerpoint/2010/main" val="165466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提供いただいたデータに関しては表のように前処理を行いました。</a:t>
            </a:r>
            <a:endParaRPr kumimoji="1" lang="en-US" altLang="ja-JP" dirty="0"/>
          </a:p>
          <a:p>
            <a:r>
              <a:rPr kumimoji="1" lang="ja-JP" altLang="en-US" dirty="0"/>
              <a:t>必要なカラム以外を取り除き、午前中の配達に絞って分析を行いました。</a:t>
            </a:r>
            <a:endParaRPr kumimoji="1" lang="en-US" altLang="ja-JP" dirty="0"/>
          </a:p>
          <a:p>
            <a:r>
              <a:rPr kumimoji="1" lang="en-US" altLang="ja-JP" sz="1200" kern="1200" dirty="0">
                <a:solidFill>
                  <a:schemeClr val="tx1"/>
                </a:solidFill>
                <a:latin typeface="+mn-lt"/>
                <a:ea typeface="+mn-ea"/>
                <a:cs typeface="+mn-cs"/>
              </a:rPr>
              <a:t>original : (859575, 31)veteran : (635302, 31)</a:t>
            </a:r>
            <a:r>
              <a:rPr kumimoji="1" lang="ja-JP" altLang="en-US" sz="1200" kern="1200" dirty="0">
                <a:solidFill>
                  <a:schemeClr val="tx1"/>
                </a:solidFill>
                <a:latin typeface="+mn-lt"/>
                <a:ea typeface="+mn-ea"/>
                <a:cs typeface="+mn-cs"/>
              </a:rPr>
              <a:t>重複 </a:t>
            </a:r>
            <a:r>
              <a:rPr kumimoji="1" lang="en-US" altLang="ja-JP" sz="1200" kern="1200" dirty="0">
                <a:solidFill>
                  <a:schemeClr val="tx1"/>
                </a:solidFill>
                <a:latin typeface="+mn-lt"/>
                <a:ea typeface="+mn-ea"/>
                <a:cs typeface="+mn-cs"/>
              </a:rPr>
              <a:t>: (310657, 5)13</a:t>
            </a:r>
            <a:r>
              <a:rPr kumimoji="1" lang="ja-JP" altLang="en-US" sz="1200" kern="1200" dirty="0">
                <a:solidFill>
                  <a:schemeClr val="tx1"/>
                </a:solidFill>
                <a:latin typeface="+mn-lt"/>
                <a:ea typeface="+mn-ea"/>
                <a:cs typeface="+mn-cs"/>
              </a:rPr>
              <a:t>時 </a:t>
            </a:r>
            <a:r>
              <a:rPr kumimoji="1" lang="en-US" altLang="ja-JP" sz="1200" kern="1200" dirty="0">
                <a:solidFill>
                  <a:schemeClr val="tx1"/>
                </a:solidFill>
                <a:latin typeface="+mn-lt"/>
                <a:ea typeface="+mn-ea"/>
                <a:cs typeface="+mn-cs"/>
              </a:rPr>
              <a:t>: (293543, 5)</a:t>
            </a:r>
            <a:r>
              <a:rPr kumimoji="1" lang="ja-JP" altLang="en-US" sz="1200" kern="1200" dirty="0">
                <a:solidFill>
                  <a:schemeClr val="tx1"/>
                </a:solidFill>
                <a:latin typeface="+mn-lt"/>
                <a:ea typeface="+mn-ea"/>
                <a:cs typeface="+mn-cs"/>
              </a:rPr>
              <a:t>欠損値 </a:t>
            </a:r>
            <a:r>
              <a:rPr kumimoji="1" lang="en-US" altLang="ja-JP" sz="1200" kern="1200" dirty="0">
                <a:solidFill>
                  <a:schemeClr val="tx1"/>
                </a:solidFill>
                <a:latin typeface="+mn-lt"/>
                <a:ea typeface="+mn-ea"/>
                <a:cs typeface="+mn-cs"/>
              </a:rPr>
              <a:t>: (292947, 5)</a:t>
            </a:r>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4D1050-B492-422A-853C-7B31194F083E}"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63583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課題①に関して分析方針を説明します。</a:t>
            </a:r>
            <a:endParaRPr kumimoji="1" lang="en-US" altLang="ja-JP" dirty="0"/>
          </a:p>
          <a:p>
            <a:r>
              <a:rPr kumimoji="1" lang="ja-JP" altLang="en-US" dirty="0"/>
              <a:t>最短の時間で配達できる順序の算出のために初めに、直線距離のみに着目した分析を行いました</a:t>
            </a:r>
            <a:endParaRPr kumimoji="1" lang="en-US" altLang="ja-JP" dirty="0"/>
          </a:p>
          <a:p>
            <a:r>
              <a:rPr kumimoji="1" lang="ja-JP" altLang="en-US" dirty="0"/>
              <a:t>そののちに以下の３つの条件を追加を行い分析を行いました。</a:t>
            </a:r>
            <a:endParaRPr kumimoji="1" lang="en-US" altLang="ja-JP" dirty="0"/>
          </a:p>
          <a:p>
            <a:r>
              <a:rPr kumimoji="1" lang="ja-JP" altLang="en-US" dirty="0"/>
              <a:t>一つ目がドライバーの人数削減です。対象の日時は土曜日であるためセイノー様側ではできるだけ人数を減らしたいという要望がありましたｌ２つ目は道路距離を用いたものです。直線距離だけではドライバーが運行する実際の距離とは異なるためできるだけ現実に即した分析にしたいと考えました。</a:t>
            </a:r>
            <a:endParaRPr kumimoji="1" lang="en-US" altLang="ja-JP" dirty="0"/>
          </a:p>
          <a:p>
            <a:r>
              <a:rPr kumimoji="1" lang="ja-JP" altLang="en-US" dirty="0"/>
              <a:t>３つ目は時間制約を加えたものです。実際の配達では一定時間のうちに配達することが求められます。したがって時間制約を追加することで現実に即した分析にしたいと考えました。</a:t>
            </a:r>
            <a:endParaRPr kumimoji="1" lang="en-US" altLang="ja-JP" dirty="0"/>
          </a:p>
          <a:p>
            <a:r>
              <a:rPr kumimoji="1" lang="ja-JP" altLang="en-US" dirty="0"/>
              <a:t>これら直線距離のみと合わせて４つの分析結果をご報告いたします</a:t>
            </a:r>
            <a:endParaRPr kumimoji="1" lang="en-US" altLang="ja-JP" dirty="0"/>
          </a:p>
          <a:p>
            <a:r>
              <a:rPr kumimoji="1" lang="ja-JP" altLang="en-US" dirty="0"/>
              <a:t>また、今回は</a:t>
            </a:r>
            <a:r>
              <a:rPr kumimoji="1" lang="en-US" altLang="ja-JP" dirty="0"/>
              <a:t>branch</a:t>
            </a:r>
            <a:r>
              <a:rPr kumimoji="1" lang="en-US" altLang="ja-JP" baseline="0" dirty="0"/>
              <a:t> and Cut</a:t>
            </a:r>
            <a:r>
              <a:rPr kumimoji="1" lang="ja-JP" altLang="en-US" baseline="0" dirty="0"/>
              <a:t>と遺伝的アルゴリズムを用いて４つに関して以下のように分析しました。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7</a:t>
            </a:fld>
            <a:endParaRPr kumimoji="1" lang="ja-JP" altLang="en-US"/>
          </a:p>
        </p:txBody>
      </p:sp>
    </p:spTree>
    <p:extLst>
      <p:ext uri="{BB962C8B-B14F-4D97-AF65-F5344CB8AC3E}">
        <p14:creationId xmlns:p14="http://schemas.microsoft.com/office/powerpoint/2010/main" val="1504335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まず初めに今回用いた２つのアルゴリズムについて簡単にご説明します。</a:t>
            </a:r>
            <a:endParaRPr kumimoji="1" lang="en-US" altLang="ja-JP" dirty="0"/>
          </a:p>
          <a:p>
            <a:r>
              <a:rPr kumimoji="1" lang="ja-JP" altLang="en-US" dirty="0"/>
              <a:t>今回の配達のような巡回セールス問題は厳密解と近似解を求めるものがあります。</a:t>
            </a:r>
            <a:endParaRPr kumimoji="1" lang="en-US" altLang="ja-JP" dirty="0"/>
          </a:p>
          <a:p>
            <a:r>
              <a:rPr kumimoji="1" lang="ja-JP" altLang="en-US" dirty="0"/>
              <a:t>今回は厳密解を求めるものとして</a:t>
            </a:r>
            <a:r>
              <a:rPr kumimoji="1" lang="en-US" altLang="ja-JP" dirty="0"/>
              <a:t>branch and Cut</a:t>
            </a:r>
            <a:r>
              <a:rPr kumimoji="1" lang="ja-JP" altLang="en-US" dirty="0" err="1"/>
              <a:t>、</a:t>
            </a:r>
            <a:r>
              <a:rPr kumimoji="1" lang="ja-JP" altLang="en-US" dirty="0"/>
              <a:t>近似解を求めるものとして遺伝的アルゴリズムを用いて行いました。</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8</a:t>
            </a:fld>
            <a:endParaRPr kumimoji="1" lang="ja-JP" altLang="en-US"/>
          </a:p>
        </p:txBody>
      </p:sp>
    </p:spTree>
    <p:extLst>
      <p:ext uri="{BB962C8B-B14F-4D97-AF65-F5344CB8AC3E}">
        <p14:creationId xmlns:p14="http://schemas.microsoft.com/office/powerpoint/2010/main" val="316267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こちらが直線距離のみに着目した配達ルートの最適化を</a:t>
            </a:r>
            <a:r>
              <a:rPr kumimoji="1" lang="en-US" altLang="ja-JP" dirty="0"/>
              <a:t>Branch</a:t>
            </a:r>
            <a:r>
              <a:rPr kumimoji="1" lang="en-US" altLang="ja-JP" baseline="0" dirty="0"/>
              <a:t> and Cut</a:t>
            </a:r>
            <a:r>
              <a:rPr kumimoji="1" lang="ja-JP" altLang="en-US" baseline="0" dirty="0"/>
              <a:t>と遺伝的アルゴリズムを用いて分析した結果です。</a:t>
            </a:r>
            <a:endParaRPr kumimoji="1" lang="en-US" altLang="ja-JP" baseline="0" dirty="0"/>
          </a:p>
          <a:p>
            <a:r>
              <a:rPr kumimoji="1" lang="en-US" altLang="ja-JP" dirty="0"/>
              <a:t>Branch</a:t>
            </a:r>
            <a:r>
              <a:rPr kumimoji="1" lang="en-US" altLang="ja-JP" baseline="0" dirty="0"/>
              <a:t> and Cut</a:t>
            </a:r>
            <a:r>
              <a:rPr kumimoji="1" lang="ja-JP" altLang="en-US" dirty="0"/>
              <a:t>は厳密解を求める計算方法であるため条件によっては計算時間がかかってしまいます。</a:t>
            </a:r>
            <a:endParaRPr kumimoji="1" lang="en-US" altLang="ja-JP" dirty="0"/>
          </a:p>
          <a:p>
            <a:r>
              <a:rPr kumimoji="1" lang="ja-JP" altLang="en-US" dirty="0"/>
              <a:t>そこで計算時間の上限を</a:t>
            </a:r>
            <a:r>
              <a:rPr kumimoji="1" lang="en-US" altLang="ja-JP" dirty="0"/>
              <a:t>10min,1min</a:t>
            </a:r>
            <a:r>
              <a:rPr kumimoji="1" lang="ja-JP" altLang="en-US" dirty="0"/>
              <a:t>に分けて計算を行ったもの、そして厳密解ではなく近似解を求めることで高速計算を可能にする</a:t>
            </a:r>
            <a:r>
              <a:rPr kumimoji="1" lang="en-US" altLang="ja-JP" dirty="0" err="1"/>
              <a:t>tspsolver</a:t>
            </a:r>
            <a:r>
              <a:rPr kumimoji="1" lang="ja-JP" altLang="en-US" dirty="0"/>
              <a:t>を用いた計算方法の３つを比較しています。</a:t>
            </a:r>
            <a:endParaRPr kumimoji="1" lang="en-US" altLang="ja-JP" dirty="0"/>
          </a:p>
          <a:p>
            <a:r>
              <a:rPr kumimoji="1" lang="en-US" altLang="ja-JP" dirty="0"/>
              <a:t>Branch</a:t>
            </a:r>
            <a:r>
              <a:rPr kumimoji="1" lang="en-US" altLang="ja-JP" baseline="0" dirty="0"/>
              <a:t> and Cut</a:t>
            </a:r>
            <a:r>
              <a:rPr kumimoji="1" lang="ja-JP" altLang="en-US" baseline="0" dirty="0"/>
              <a:t>と遺伝的アルゴリズムの４つ</a:t>
            </a:r>
            <a:r>
              <a:rPr kumimoji="1" lang="ja-JP" altLang="en-US" dirty="0"/>
              <a:t>の計算方法による平均減少量は表のようになっています。厳密解を求める</a:t>
            </a:r>
            <a:r>
              <a:rPr kumimoji="1" lang="en-US" altLang="ja-JP" dirty="0"/>
              <a:t>Branch and Cut</a:t>
            </a:r>
            <a:r>
              <a:rPr kumimoji="1" lang="ja-JP" altLang="en-US" dirty="0" err="1"/>
              <a:t>が近</a:t>
            </a:r>
            <a:r>
              <a:rPr kumimoji="1" lang="ja-JP" altLang="en-US" dirty="0"/>
              <a:t>似解を求める</a:t>
            </a:r>
            <a:r>
              <a:rPr kumimoji="1" lang="en-US" altLang="ja-JP" dirty="0" err="1"/>
              <a:t>tspsolver</a:t>
            </a:r>
            <a:r>
              <a:rPr kumimoji="1" lang="ja-JP" altLang="en-US" dirty="0"/>
              <a:t>よりもいい結果になっています。遺伝的アルゴリズムは</a:t>
            </a:r>
            <a:r>
              <a:rPr kumimoji="1" lang="en-US" altLang="ja-JP" dirty="0"/>
              <a:t>Branch and</a:t>
            </a:r>
            <a:r>
              <a:rPr kumimoji="1" lang="en-US" altLang="ja-JP" baseline="0" dirty="0"/>
              <a:t> Cut</a:t>
            </a:r>
            <a:r>
              <a:rPr kumimoji="1" lang="ja-JP" altLang="en-US" baseline="0" dirty="0"/>
              <a:t>の１０</a:t>
            </a:r>
            <a:r>
              <a:rPr kumimoji="1" lang="en-US" altLang="ja-JP" baseline="0" dirty="0"/>
              <a:t>min</a:t>
            </a:r>
            <a:r>
              <a:rPr kumimoji="1" lang="ja-JP" altLang="en-US" baseline="0" dirty="0"/>
              <a:t>計算したものとほとんど同じになりましたが、計算時間は遺伝的アルゴリズムの方が短く計算できることがわかりました。</a:t>
            </a:r>
            <a:r>
              <a:rPr kumimoji="1" lang="ja-JP" altLang="en-US" dirty="0"/>
              <a:t>また</a:t>
            </a:r>
            <a:r>
              <a:rPr kumimoji="1" lang="en-US" altLang="ja-JP" dirty="0"/>
              <a:t>Branch</a:t>
            </a:r>
            <a:r>
              <a:rPr kumimoji="1" lang="en-US" altLang="ja-JP" baseline="0" dirty="0"/>
              <a:t> and Cut</a:t>
            </a:r>
            <a:r>
              <a:rPr kumimoji="1" lang="ja-JP" altLang="en-US" dirty="0"/>
              <a:t>の</a:t>
            </a:r>
            <a:r>
              <a:rPr kumimoji="1" lang="en-US" altLang="ja-JP" dirty="0"/>
              <a:t>1min</a:t>
            </a:r>
            <a:r>
              <a:rPr kumimoji="1" lang="ja-JP" altLang="en-US" dirty="0"/>
              <a:t>計算では</a:t>
            </a:r>
            <a:r>
              <a:rPr kumimoji="1" lang="en-US" altLang="ja-JP" dirty="0"/>
              <a:t>10min</a:t>
            </a:r>
            <a:r>
              <a:rPr kumimoji="1" lang="ja-JP" altLang="en-US" dirty="0"/>
              <a:t>計算にくらべ大幅に計算時間を短縮できていますが平均減少量は</a:t>
            </a:r>
            <a:r>
              <a:rPr kumimoji="1" lang="en-US" altLang="ja-JP" dirty="0"/>
              <a:t>100m</a:t>
            </a:r>
            <a:r>
              <a:rPr kumimoji="1" lang="ja-JP" altLang="en-US" dirty="0"/>
              <a:t>ほどの差にとどまりました。</a:t>
            </a:r>
          </a:p>
        </p:txBody>
      </p:sp>
      <p:sp>
        <p:nvSpPr>
          <p:cNvPr id="4" name="スライド番号プレースホルダー 3"/>
          <p:cNvSpPr>
            <a:spLocks noGrp="1"/>
          </p:cNvSpPr>
          <p:nvPr>
            <p:ph type="sldNum" sz="quarter" idx="10"/>
          </p:nvPr>
        </p:nvSpPr>
        <p:spPr/>
        <p:txBody>
          <a:bodyPr/>
          <a:lstStyle/>
          <a:p>
            <a:fld id="{AFA7C2D5-6E3B-43D2-BF7B-18045FE63F87}" type="slidenum">
              <a:rPr kumimoji="1" lang="ja-JP" altLang="en-US" smtClean="0"/>
              <a:t>9</a:t>
            </a:fld>
            <a:endParaRPr kumimoji="1" lang="ja-JP" altLang="en-US"/>
          </a:p>
        </p:txBody>
      </p:sp>
    </p:spTree>
    <p:extLst>
      <p:ext uri="{BB962C8B-B14F-4D97-AF65-F5344CB8AC3E}">
        <p14:creationId xmlns:p14="http://schemas.microsoft.com/office/powerpoint/2010/main" val="951101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次に、ドライバーの削減について分析を行いました。</a:t>
            </a:r>
            <a:endParaRPr kumimoji="1" lang="en-US" altLang="ja-JP" dirty="0"/>
          </a:p>
          <a:p>
            <a:r>
              <a:rPr kumimoji="1" lang="ja-JP" altLang="en-US" dirty="0"/>
              <a:t>今回はこのような条件でドライバーの削減を行いました。</a:t>
            </a:r>
            <a:endParaRPr kumimoji="1" lang="en-US" altLang="ja-JP" dirty="0"/>
          </a:p>
          <a:p>
            <a:r>
              <a:rPr kumimoji="1" lang="ja-JP" altLang="en-US" dirty="0"/>
              <a:t>（表を読む）</a:t>
            </a:r>
            <a:endParaRPr kumimoji="1" lang="en-US" altLang="ja-JP" dirty="0"/>
          </a:p>
          <a:p>
            <a:r>
              <a:rPr kumimoji="1" lang="ja-JP" altLang="en-US" dirty="0"/>
              <a:t>グラフを見て分かるようにドライバーの人数を減らすことで一人あたりの距離というのは比例して増加することが分かると思います。</a:t>
            </a:r>
            <a:endParaRPr kumimoji="1" lang="en-US" altLang="ja-JP" dirty="0"/>
          </a:p>
          <a:p>
            <a:r>
              <a:rPr kumimoji="1" lang="ja-JP" altLang="en-US" dirty="0"/>
              <a:t>しかし、この分析で興味深いデータが分かりました。それがこちらのスライドです。（次のスライド）</a:t>
            </a:r>
            <a:endParaRPr kumimoji="1" lang="en-US" altLang="ja-JP"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10</a:t>
            </a:fld>
            <a:endParaRPr kumimoji="1" lang="ja-JP" altLang="en-US"/>
          </a:p>
        </p:txBody>
      </p:sp>
    </p:spTree>
    <p:extLst>
      <p:ext uri="{BB962C8B-B14F-4D97-AF65-F5344CB8AC3E}">
        <p14:creationId xmlns:p14="http://schemas.microsoft.com/office/powerpoint/2010/main" val="4280891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こちらのグラフは同じ条件で分析を行った際に、人数毎の各ドライバーの中で最大距離を配達する人の距離をプロットしたです。</a:t>
            </a:r>
            <a:endParaRPr kumimoji="1" lang="en-US" altLang="ja-JP" dirty="0"/>
          </a:p>
          <a:p>
            <a:r>
              <a:rPr kumimoji="1" lang="ja-JP" altLang="en-US" dirty="0"/>
              <a:t>赤い矢印で示してあるとおり、人数を減らすと段階的に、階段状に最大距離が伸びていることが分かると思います。</a:t>
            </a:r>
            <a:endParaRPr kumimoji="1" lang="en-US" altLang="ja-JP" dirty="0"/>
          </a:p>
          <a:p>
            <a:r>
              <a:rPr kumimoji="1" lang="ja-JP" altLang="en-US" dirty="0"/>
              <a:t>数字が小さいと思うので一部を切り取ったグラフがこちらのスライドになります（次のスライド）</a:t>
            </a:r>
            <a:endParaRPr kumimoji="1" lang="en-US" altLang="ja-JP"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11</a:t>
            </a:fld>
            <a:endParaRPr kumimoji="1" lang="ja-JP" altLang="en-US"/>
          </a:p>
        </p:txBody>
      </p:sp>
    </p:spTree>
    <p:extLst>
      <p:ext uri="{BB962C8B-B14F-4D97-AF65-F5344CB8AC3E}">
        <p14:creationId xmlns:p14="http://schemas.microsoft.com/office/powerpoint/2010/main" val="2214341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FA7C2D5-6E3B-43D2-BF7B-18045FE63F87}" type="slidenum">
              <a:rPr kumimoji="1" lang="ja-JP" altLang="en-US" smtClean="0"/>
              <a:t>12</a:t>
            </a:fld>
            <a:endParaRPr kumimoji="1" lang="ja-JP" altLang="en-US"/>
          </a:p>
        </p:txBody>
      </p:sp>
    </p:spTree>
    <p:extLst>
      <p:ext uri="{BB962C8B-B14F-4D97-AF65-F5344CB8AC3E}">
        <p14:creationId xmlns:p14="http://schemas.microsoft.com/office/powerpoint/2010/main" val="30236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7D5688-4F26-4C9B-B00A-426A1FA97D4C}"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754266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26DA12B-16B8-4ED2-83FC-5198FDD39839}"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124067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C6AF666-6B89-416F-B7F2-7542CF7F28A3}"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78078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745EEA5-A5A5-4D0C-A23E-BF30760517EA}"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663848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8200" y="297414"/>
            <a:ext cx="10515600" cy="565176"/>
          </a:xfrm>
        </p:spPr>
        <p:txBody>
          <a:bodyPr/>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0CE5529-4A1C-434C-B3E0-5548CABFD547}"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a:xfrm>
            <a:off x="9448800" y="6462495"/>
            <a:ext cx="2743200" cy="365125"/>
          </a:xfrm>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
        <p:nvSpPr>
          <p:cNvPr id="7" name="正方形/長方形 6">
            <a:extLst>
              <a:ext uri="{FF2B5EF4-FFF2-40B4-BE49-F238E27FC236}">
                <a16:creationId xmlns:a16="http://schemas.microsoft.com/office/drawing/2014/main" id="{2B840FA2-E432-2248-953B-A3951FC1EA00}"/>
              </a:ext>
            </a:extLst>
          </p:cNvPr>
          <p:cNvSpPr/>
          <p:nvPr userDrawn="1"/>
        </p:nvSpPr>
        <p:spPr>
          <a:xfrm>
            <a:off x="838200" y="904152"/>
            <a:ext cx="10515600" cy="45719"/>
          </a:xfrm>
          <a:prstGeom prst="rect">
            <a:avLst/>
          </a:prstGeom>
          <a:gradFill flip="none" rotWithShape="1">
            <a:gsLst>
              <a:gs pos="0">
                <a:schemeClr val="accent1">
                  <a:lumMod val="5000"/>
                  <a:lumOff val="95000"/>
                </a:schemeClr>
              </a:gs>
              <a:gs pos="35000">
                <a:schemeClr val="accent1">
                  <a:lumMod val="45000"/>
                  <a:lumOff val="55000"/>
                </a:schemeClr>
              </a:gs>
              <a:gs pos="67000">
                <a:schemeClr val="accent1">
                  <a:lumMod val="45000"/>
                  <a:lumOff val="55000"/>
                </a:schemeClr>
              </a:gs>
              <a:gs pos="100000">
                <a:schemeClr val="accent5">
                  <a:lumMod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charset="0"/>
              <a:buChar char="•"/>
            </a:pPr>
            <a:endParaRPr lang="ja-JP" altLang="en-US" sz="2400" dirty="0">
              <a:solidFill>
                <a:prstClr val="black"/>
              </a:solidFill>
            </a:endParaRPr>
          </a:p>
        </p:txBody>
      </p:sp>
    </p:spTree>
    <p:extLst>
      <p:ext uri="{BB962C8B-B14F-4D97-AF65-F5344CB8AC3E}">
        <p14:creationId xmlns:p14="http://schemas.microsoft.com/office/powerpoint/2010/main" val="1648686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F43155-4A29-4D30-9557-3920D669F5B1}"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407178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9BC419B-01B0-4F3E-9178-FC3C75B3E1FA}"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78132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839789" y="2505075"/>
            <a:ext cx="5157787"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6172201" y="2505075"/>
            <a:ext cx="5183188"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38732A7-7526-4676-A8B7-D8B3B87FBD5A}"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ja-JP"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79994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AE08C15-A5DE-4356-BD23-6F4244753641}"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ja-JP"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181736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3EFB82-21DC-4B79-A461-08C8915DA62B}"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ja-JP"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934178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E4A1802-EC45-481C-B218-C0B180292212}"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36206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FA81DB9-17C0-4A91-B764-8A8A53EF566E}"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23660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55CB3D5-FF99-4BD9-88FB-AC876BED9B02}"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030133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69DA67B-907C-48E9-ADAE-D981428EDCCF}"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239588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470288-301F-4F87-9F47-971ED28C9FD4}"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272200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894752A9-0DE9-499C-9922-857016066522}" type="datetime1">
              <a:rPr kumimoji="1" lang="ja-JP" altLang="en-US" smtClean="0"/>
              <a:t>2021/7/26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16038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42EA58C-A47A-4AE2-91CE-C2AC9F9DF6D9}" type="datetime1">
              <a:rPr kumimoji="1" lang="ja-JP" altLang="en-US" smtClean="0"/>
              <a:t>2021/7/26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1366935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C85F6009-D416-46B3-AE05-A9FB37B3A278}" type="datetime1">
              <a:rPr kumimoji="1" lang="ja-JP" altLang="en-US" smtClean="0"/>
              <a:t>2021/7/26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18299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E3D090DD-5BC5-4CF5-9A39-FF3957522D0C}" type="datetime1">
              <a:rPr kumimoji="1" lang="ja-JP" altLang="en-US" smtClean="0"/>
              <a:t>2021/7/26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193374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85A78B9-6856-4292-BEF3-5B7D5353383B}" type="datetime1">
              <a:rPr kumimoji="1" lang="ja-JP" altLang="en-US" smtClean="0"/>
              <a:t>2021/7/26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1178188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45DF169-647B-4F4C-A7ED-90C6F50E5F36}" type="datetime1">
              <a:rPr kumimoji="1" lang="ja-JP" altLang="en-US" smtClean="0"/>
              <a:t>2021/7/26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11491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6C30DC3-5455-42F7-810F-75200BBA16F6}" type="datetime1">
              <a:rPr kumimoji="1" lang="ja-JP" altLang="en-US" smtClean="0"/>
              <a:t>2021/7/26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789592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2AA511-6A36-4609-B1AA-025A7CEFFD98}" type="datetime1">
              <a:rPr kumimoji="1" lang="ja-JP" altLang="en-US" smtClean="0"/>
              <a:t>2021/7/26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389BC-31B8-4C4B-B13A-E308F11F3BBD}" type="slidenum">
              <a:rPr kumimoji="1" lang="ja-JP" altLang="en-US" smtClean="0"/>
              <a:t>‹#›</a:t>
            </a:fld>
            <a:endParaRPr kumimoji="1" lang="ja-JP" altLang="en-US"/>
          </a:p>
        </p:txBody>
      </p:sp>
    </p:spTree>
    <p:extLst>
      <p:ext uri="{BB962C8B-B14F-4D97-AF65-F5344CB8AC3E}">
        <p14:creationId xmlns:p14="http://schemas.microsoft.com/office/powerpoint/2010/main" val="3719348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19532"/>
            <a:ext cx="10515600" cy="565176"/>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638676"/>
            <a:ext cx="10515600" cy="453828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a:t>
            </a:r>
            <a:endParaRPr lang="en-US" altLang="ja-JP" dirty="0"/>
          </a:p>
          <a:p>
            <a:pPr lvl="3"/>
            <a:r>
              <a:rPr lang="ja-JP" altLang="en-US"/>
              <a:t>第 </a:t>
            </a:r>
            <a:r>
              <a:rPr lang="en-US" altLang="ja-JP" dirty="0"/>
              <a:t>4 </a:t>
            </a:r>
            <a:r>
              <a:rPr lang="ja-JP" altLang="en-US"/>
              <a:t>レベル</a:t>
            </a:r>
            <a:endParaRPr lang="en-US" altLang="ja-JP" dirty="0"/>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70116-75E3-43F9-B78C-D61D18BCCFD3}" type="datetime1">
              <a:rPr lang="ja-JP" altLang="en-US" smtClean="0">
                <a:solidFill>
                  <a:prstClr val="black">
                    <a:tint val="75000"/>
                  </a:prstClr>
                </a:solidFill>
              </a:rPr>
              <a:t>2021/7/26</a:t>
            </a:fld>
            <a:endParaRPr lang="ja-JP"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DA37-C9A5-DE49-A030-13E85B6619B1}"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165180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3.xml"/><Relationship Id="rId5" Type="http://schemas.openxmlformats.org/officeDocument/2006/relationships/image" Target="../media/image11.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NUL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chart" Target="../charts/char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ja.wikipedia.org/w/index.php?title=%E3%83%98%E3%83%AB%E3%83%89%E3%82%AB%E3%83%BC%E3%83%97%E3%81%AE%E3%82%A2%E3%83%AB%E3%82%B4%E3%83%AA%E3%82%BA%E3%83%A0&amp;action=edit&amp;redlink=1" TargetMode="External"/><Relationship Id="rId7" Type="http://schemas.openxmlformats.org/officeDocument/2006/relationships/hyperlink" Target="https://ja.wikipedia.org/w/index.php?title=%E5%88%87%E9%99%A4%E5%B9%B3%E9%9D%A2%E6%B3%95&amp;action=edit&amp;redlink=1" TargetMode="External"/><Relationship Id="rId2" Type="http://schemas.openxmlformats.org/officeDocument/2006/relationships/hyperlink" Target="https://ja.wikipedia.org/wiki/%E5%8B%95%E7%9A%84%E8%A8%88%E7%94%BB%E6%B3%95" TargetMode="External"/><Relationship Id="rId1" Type="http://schemas.openxmlformats.org/officeDocument/2006/relationships/slideLayout" Target="../slideLayouts/slideLayout13.xml"/><Relationship Id="rId6" Type="http://schemas.openxmlformats.org/officeDocument/2006/relationships/hyperlink" Target="https://ja.wikipedia.org/wiki/%E5%B7%A1%E5%9B%9E%E7%BE%A4" TargetMode="External"/><Relationship Id="rId5" Type="http://schemas.openxmlformats.org/officeDocument/2006/relationships/hyperlink" Target="https://ja.wikipedia.org/wiki/%E5%88%86%E6%9E%9D%E9%99%90%E5%AE%9A%E6%B3%95" TargetMode="External"/><Relationship Id="rId4" Type="http://schemas.openxmlformats.org/officeDocument/2006/relationships/hyperlink" Target="https://ja.wikipedia.org/w/index.php?title=%E8%AB%96%E7%90%86%E6%9C%A8&amp;action=edit&amp;redlink=1"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ja.wikipedia.org/wiki/%E7%84%BC%E3%81%8D%E3%81%AA%E3%81%BE%E3%81%97%E6%B3%95" TargetMode="External"/><Relationship Id="rId2" Type="http://schemas.openxmlformats.org/officeDocument/2006/relationships/hyperlink" Target="https://ja.wikipedia.org/wiki/%E5%B1%80%E6%89%80%E6%8E%A2%E7%B4%A2%E6%B3%95" TargetMode="External"/><Relationship Id="rId1" Type="http://schemas.openxmlformats.org/officeDocument/2006/relationships/slideLayout" Target="../slideLayouts/slideLayout13.xml"/><Relationship Id="rId6" Type="http://schemas.openxmlformats.org/officeDocument/2006/relationships/hyperlink" Target="https://ja.wikipedia.org/wiki/%E3%82%BF%E3%83%96%E3%83%BC%E3%82%B5%E3%83%BC%E3%83%81" TargetMode="External"/><Relationship Id="rId5" Type="http://schemas.openxmlformats.org/officeDocument/2006/relationships/hyperlink" Target="https://ja.wikipedia.org/wiki/%E9%81%BA%E4%BC%9D%E7%9A%84%E3%82%A2%E3%83%AB%E3%82%B4%E3%83%AA%E3%82%BA%E3%83%A0" TargetMode="External"/><Relationship Id="rId4" Type="http://schemas.openxmlformats.org/officeDocument/2006/relationships/hyperlink" Target="https://ja.wikipedia.org/wiki/%E3%83%92%E3%83%A5%E3%83%BC%E3%83%AA%E3%82%B9%E3%83%86%E3%82%A3%E3%83%83%E3%82%A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a:t>実世界データ演習</a:t>
            </a:r>
            <a:br>
              <a:rPr kumimoji="1" lang="en-US" altLang="ja-JP" dirty="0"/>
            </a:br>
            <a:r>
              <a:rPr lang="ja-JP" altLang="en-US" dirty="0"/>
              <a:t>教員向け報告会</a:t>
            </a:r>
            <a:endParaRPr kumimoji="1" lang="ja-JP" altLang="en-US" dirty="0"/>
          </a:p>
        </p:txBody>
      </p:sp>
      <p:sp>
        <p:nvSpPr>
          <p:cNvPr id="3" name="サブタイトル 2"/>
          <p:cNvSpPr>
            <a:spLocks noGrp="1"/>
          </p:cNvSpPr>
          <p:nvPr>
            <p:ph type="subTitle" idx="1"/>
          </p:nvPr>
        </p:nvSpPr>
        <p:spPr>
          <a:xfrm>
            <a:off x="1524000" y="3677341"/>
            <a:ext cx="9144000" cy="1655762"/>
          </a:xfrm>
        </p:spPr>
        <p:txBody>
          <a:bodyPr/>
          <a:lstStyle/>
          <a:p>
            <a:r>
              <a:rPr kumimoji="1" lang="ja-JP" altLang="en-US" dirty="0"/>
              <a:t>セイノー情報サービス様</a:t>
            </a:r>
            <a:r>
              <a:rPr lang="ja-JP" altLang="en-US" dirty="0"/>
              <a:t>担当</a:t>
            </a:r>
            <a:r>
              <a:rPr kumimoji="1" lang="ja-JP" altLang="en-US" dirty="0"/>
              <a:t>　グループ１</a:t>
            </a:r>
            <a:endParaRPr kumimoji="1" lang="en-US" altLang="ja-JP" dirty="0"/>
          </a:p>
          <a:p>
            <a:r>
              <a:rPr lang="ja-JP" altLang="en-US" dirty="0"/>
              <a:t>新藤</a:t>
            </a:r>
            <a:r>
              <a:rPr lang="ja-JP" altLang="en-US"/>
              <a:t>、後藤、李、</a:t>
            </a:r>
            <a:r>
              <a:rPr lang="ja-JP" altLang="en-US" dirty="0"/>
              <a:t>小山田、前田</a:t>
            </a:r>
            <a:r>
              <a:rPr lang="ja-JP" altLang="en-US"/>
              <a:t>、都</a:t>
            </a:r>
            <a:endParaRPr kumimoji="1" lang="ja-JP" altLang="en-US" dirty="0"/>
          </a:p>
        </p:txBody>
      </p:sp>
    </p:spTree>
    <p:extLst>
      <p:ext uri="{BB962C8B-B14F-4D97-AF65-F5344CB8AC3E}">
        <p14:creationId xmlns:p14="http://schemas.microsoft.com/office/powerpoint/2010/main" val="123848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787806A-AB52-48F1-8DF4-979B1F5898BB}"/>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10</a:t>
            </a:fld>
            <a:endParaRPr lang="ja-JP" altLang="en-US">
              <a:solidFill>
                <a:prstClr val="black">
                  <a:tint val="75000"/>
                </a:prstClr>
              </a:solidFill>
            </a:endParaRPr>
          </a:p>
        </p:txBody>
      </p:sp>
      <p:sp>
        <p:nvSpPr>
          <p:cNvPr id="5" name="タイトル 1">
            <a:extLst>
              <a:ext uri="{FF2B5EF4-FFF2-40B4-BE49-F238E27FC236}">
                <a16:creationId xmlns:a16="http://schemas.microsoft.com/office/drawing/2014/main" id="{D5809DAF-5096-4A4D-BF40-5ED34968800A}"/>
              </a:ext>
            </a:extLst>
          </p:cNvPr>
          <p:cNvSpPr>
            <a:spLocks noGrp="1"/>
          </p:cNvSpPr>
          <p:nvPr>
            <p:ph type="title"/>
          </p:nvPr>
        </p:nvSpPr>
        <p:spPr>
          <a:xfrm>
            <a:off x="838200" y="296863"/>
            <a:ext cx="10515600" cy="565150"/>
          </a:xfrm>
        </p:spPr>
        <p:txBody>
          <a:bodyPr/>
          <a:lstStyle/>
          <a:p>
            <a:r>
              <a:rPr kumimoji="1" lang="ja-JP" altLang="en-US" dirty="0"/>
              <a:t>②ドライバー人数の削減（平均距離）</a:t>
            </a:r>
            <a:endParaRPr kumimoji="1" lang="ja-JP" altLang="en-US" sz="4000" dirty="0"/>
          </a:p>
        </p:txBody>
      </p:sp>
      <p:graphicFrame>
        <p:nvGraphicFramePr>
          <p:cNvPr id="6" name="グラフ 5">
            <a:extLst>
              <a:ext uri="{FF2B5EF4-FFF2-40B4-BE49-F238E27FC236}">
                <a16:creationId xmlns:a16="http://schemas.microsoft.com/office/drawing/2014/main" id="{6A0A1173-04FF-4E9C-A3A8-C0D9DC309E65}"/>
              </a:ext>
            </a:extLst>
          </p:cNvPr>
          <p:cNvGraphicFramePr/>
          <p:nvPr>
            <p:extLst>
              <p:ext uri="{D42A27DB-BD31-4B8C-83A1-F6EECF244321}">
                <p14:modId xmlns:p14="http://schemas.microsoft.com/office/powerpoint/2010/main" val="3672729879"/>
              </p:ext>
            </p:extLst>
          </p:nvPr>
        </p:nvGraphicFramePr>
        <p:xfrm>
          <a:off x="148828" y="3002974"/>
          <a:ext cx="11894344" cy="38550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 7">
            <a:extLst>
              <a:ext uri="{FF2B5EF4-FFF2-40B4-BE49-F238E27FC236}">
                <a16:creationId xmlns:a16="http://schemas.microsoft.com/office/drawing/2014/main" id="{F90D7FE0-849E-4D4C-8428-2FCA52335E64}"/>
              </a:ext>
            </a:extLst>
          </p:cNvPr>
          <p:cNvGraphicFramePr>
            <a:graphicFrameLocks noGrp="1"/>
          </p:cNvGraphicFramePr>
          <p:nvPr>
            <p:extLst>
              <p:ext uri="{D42A27DB-BD31-4B8C-83A1-F6EECF244321}">
                <p14:modId xmlns:p14="http://schemas.microsoft.com/office/powerpoint/2010/main" val="709499395"/>
              </p:ext>
            </p:extLst>
          </p:nvPr>
        </p:nvGraphicFramePr>
        <p:xfrm>
          <a:off x="2473577" y="1126289"/>
          <a:ext cx="6336254" cy="1938628"/>
        </p:xfrm>
        <a:graphic>
          <a:graphicData uri="http://schemas.openxmlformats.org/drawingml/2006/table">
            <a:tbl>
              <a:tblPr firstRow="1" bandRow="1">
                <a:tableStyleId>{5C22544A-7EE6-4342-B048-85BDC9FD1C3A}</a:tableStyleId>
              </a:tblPr>
              <a:tblGrid>
                <a:gridCol w="1768315">
                  <a:extLst>
                    <a:ext uri="{9D8B030D-6E8A-4147-A177-3AD203B41FA5}">
                      <a16:colId xmlns:a16="http://schemas.microsoft.com/office/drawing/2014/main" val="816813304"/>
                    </a:ext>
                  </a:extLst>
                </a:gridCol>
                <a:gridCol w="4567939">
                  <a:extLst>
                    <a:ext uri="{9D8B030D-6E8A-4147-A177-3AD203B41FA5}">
                      <a16:colId xmlns:a16="http://schemas.microsoft.com/office/drawing/2014/main" val="574893541"/>
                    </a:ext>
                  </a:extLst>
                </a:gridCol>
              </a:tblGrid>
              <a:tr h="286034">
                <a:tc>
                  <a:txBody>
                    <a:bodyPr/>
                    <a:lstStyle/>
                    <a:p>
                      <a:r>
                        <a:rPr kumimoji="1" lang="ja-JP" altLang="en-US" sz="1600" dirty="0"/>
                        <a:t>条件</a:t>
                      </a:r>
                    </a:p>
                  </a:txBody>
                  <a:tcPr/>
                </a:tc>
                <a:tc>
                  <a:txBody>
                    <a:bodyPr/>
                    <a:lstStyle/>
                    <a:p>
                      <a:endParaRPr kumimoji="1" lang="ja-JP" altLang="en-US" sz="1600" dirty="0"/>
                    </a:p>
                  </a:txBody>
                  <a:tcPr/>
                </a:tc>
                <a:extLst>
                  <a:ext uri="{0D108BD9-81ED-4DB2-BD59-A6C34878D82A}">
                    <a16:rowId xmlns:a16="http://schemas.microsoft.com/office/drawing/2014/main" val="1406408564"/>
                  </a:ext>
                </a:extLst>
              </a:tr>
              <a:tr h="286034">
                <a:tc>
                  <a:txBody>
                    <a:bodyPr/>
                    <a:lstStyle/>
                    <a:p>
                      <a:r>
                        <a:rPr kumimoji="1" lang="ja-JP" altLang="en-US" sz="1600" dirty="0"/>
                        <a:t>分析手法</a:t>
                      </a:r>
                    </a:p>
                  </a:txBody>
                  <a:tcPr/>
                </a:tc>
                <a:tc>
                  <a:txBody>
                    <a:bodyPr/>
                    <a:lstStyle/>
                    <a:p>
                      <a:r>
                        <a:rPr kumimoji="1" lang="en-US" altLang="ja-JP" sz="1600" dirty="0"/>
                        <a:t>k-means</a:t>
                      </a:r>
                      <a:r>
                        <a:rPr kumimoji="1" lang="ja-JP" altLang="en-US" sz="1600" dirty="0"/>
                        <a:t>法を用いたクラスタリング→</a:t>
                      </a:r>
                      <a:r>
                        <a:rPr kumimoji="1" lang="en-US" altLang="ja-JP" sz="1600" dirty="0"/>
                        <a:t>BC, </a:t>
                      </a:r>
                      <a:r>
                        <a:rPr kumimoji="1" lang="en-US" altLang="ja-JP" sz="1600" dirty="0" err="1"/>
                        <a:t>tspsolver</a:t>
                      </a:r>
                      <a:endParaRPr kumimoji="1" lang="ja-JP" altLang="en-US" sz="1600" dirty="0"/>
                    </a:p>
                  </a:txBody>
                  <a:tcPr/>
                </a:tc>
                <a:extLst>
                  <a:ext uri="{0D108BD9-81ED-4DB2-BD59-A6C34878D82A}">
                    <a16:rowId xmlns:a16="http://schemas.microsoft.com/office/drawing/2014/main" val="4217254234"/>
                  </a:ext>
                </a:extLst>
              </a:tr>
              <a:tr h="597508">
                <a:tc>
                  <a:txBody>
                    <a:bodyPr/>
                    <a:lstStyle/>
                    <a:p>
                      <a:r>
                        <a:rPr kumimoji="1" lang="ja-JP" altLang="en-US" sz="1600" dirty="0"/>
                        <a:t>制限時間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1</a:t>
                      </a:r>
                      <a:r>
                        <a:rPr kumimoji="1" lang="ja-JP" altLang="en-US" sz="1600" dirty="0"/>
                        <a:t>分（</a:t>
                      </a:r>
                      <a:r>
                        <a:rPr kumimoji="1" lang="en-US" altLang="ja-JP" sz="1600" dirty="0"/>
                        <a:t>Branch</a:t>
                      </a:r>
                      <a:r>
                        <a:rPr kumimoji="1" lang="en-US" altLang="ja-JP" sz="1600" baseline="0" dirty="0"/>
                        <a:t> and Cut</a:t>
                      </a:r>
                      <a:r>
                        <a:rPr kumimoji="1" lang="ja-JP" altLang="en-US" sz="1600" dirty="0"/>
                        <a:t>で</a:t>
                      </a:r>
                      <a:r>
                        <a:rPr kumimoji="1" lang="en-US" altLang="ja-JP" sz="1600" dirty="0"/>
                        <a:t>1</a:t>
                      </a:r>
                      <a:r>
                        <a:rPr kumimoji="1" lang="ja-JP" altLang="en-US" sz="1600" dirty="0"/>
                        <a:t>分以内に計算できない場合は</a:t>
                      </a:r>
                      <a:r>
                        <a:rPr kumimoji="1" lang="en-US" altLang="ja-JP" sz="1600" dirty="0" err="1"/>
                        <a:t>tsp_solver</a:t>
                      </a:r>
                      <a:r>
                        <a:rPr kumimoji="1" lang="ja-JP" altLang="en-US" sz="1600" dirty="0"/>
                        <a:t>を利用）</a:t>
                      </a:r>
                      <a:endParaRPr kumimoji="1" lang="en-US" altLang="ja-JP" sz="1600" dirty="0"/>
                    </a:p>
                  </a:txBody>
                  <a:tcPr/>
                </a:tc>
                <a:extLst>
                  <a:ext uri="{0D108BD9-81ED-4DB2-BD59-A6C34878D82A}">
                    <a16:rowId xmlns:a16="http://schemas.microsoft.com/office/drawing/2014/main" val="1329630775"/>
                  </a:ext>
                </a:extLst>
              </a:tr>
              <a:tr h="286034">
                <a:tc>
                  <a:txBody>
                    <a:bodyPr/>
                    <a:lstStyle/>
                    <a:p>
                      <a:r>
                        <a:rPr kumimoji="1" lang="ja-JP" altLang="en-US" sz="1600" dirty="0"/>
                        <a:t>配送先間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直線距離</a:t>
                      </a:r>
                      <a:endParaRPr kumimoji="1" lang="en-US" altLang="ja-JP" sz="1600" dirty="0"/>
                    </a:p>
                  </a:txBody>
                  <a:tcPr/>
                </a:tc>
                <a:extLst>
                  <a:ext uri="{0D108BD9-81ED-4DB2-BD59-A6C34878D82A}">
                    <a16:rowId xmlns:a16="http://schemas.microsoft.com/office/drawing/2014/main" val="364555067"/>
                  </a:ext>
                </a:extLst>
              </a:tr>
              <a:tr h="286034">
                <a:tc>
                  <a:txBody>
                    <a:bodyPr/>
                    <a:lstStyle/>
                    <a:p>
                      <a:r>
                        <a:rPr kumimoji="1" lang="ja-JP" altLang="en-US" sz="1600" dirty="0"/>
                        <a:t>配達先数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1</a:t>
                      </a:r>
                      <a:r>
                        <a:rPr kumimoji="1" lang="ja-JP" altLang="en-US" sz="1600" dirty="0"/>
                        <a:t>箇所のみの配達は距離を</a:t>
                      </a:r>
                      <a:r>
                        <a:rPr kumimoji="1" lang="en-US" altLang="ja-JP" sz="1600" dirty="0"/>
                        <a:t>0</a:t>
                      </a:r>
                      <a:r>
                        <a:rPr kumimoji="1" lang="ja-JP" altLang="en-US" sz="1600" dirty="0"/>
                        <a:t>とする</a:t>
                      </a:r>
                      <a:endParaRPr kumimoji="1" lang="en-US" altLang="ja-JP" sz="1600" dirty="0"/>
                    </a:p>
                  </a:txBody>
                  <a:tcPr/>
                </a:tc>
                <a:extLst>
                  <a:ext uri="{0D108BD9-81ED-4DB2-BD59-A6C34878D82A}">
                    <a16:rowId xmlns:a16="http://schemas.microsoft.com/office/drawing/2014/main" val="3962436626"/>
                  </a:ext>
                </a:extLst>
              </a:tr>
            </a:tbl>
          </a:graphicData>
        </a:graphic>
      </p:graphicFrame>
      <p:pic>
        <p:nvPicPr>
          <p:cNvPr id="11" name="グラフィックス 10" descr="矢印: 緩い曲線">
            <a:extLst>
              <a:ext uri="{FF2B5EF4-FFF2-40B4-BE49-F238E27FC236}">
                <a16:creationId xmlns:a16="http://schemas.microsoft.com/office/drawing/2014/main" id="{E6A6D808-26C8-4B70-B954-E9209E1A8E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823992">
            <a:off x="3212310" y="3923596"/>
            <a:ext cx="6002084" cy="914400"/>
          </a:xfrm>
          <a:prstGeom prst="rect">
            <a:avLst/>
          </a:prstGeom>
        </p:spPr>
      </p:pic>
      <p:sp>
        <p:nvSpPr>
          <p:cNvPr id="2" name="テキスト ボックス 1">
            <a:extLst>
              <a:ext uri="{FF2B5EF4-FFF2-40B4-BE49-F238E27FC236}">
                <a16:creationId xmlns:a16="http://schemas.microsoft.com/office/drawing/2014/main" id="{7996BB3F-1509-436B-94FF-6F1F2EBD6140}"/>
              </a:ext>
            </a:extLst>
          </p:cNvPr>
          <p:cNvSpPr txBox="1"/>
          <p:nvPr/>
        </p:nvSpPr>
        <p:spPr>
          <a:xfrm>
            <a:off x="8809831" y="2373829"/>
            <a:ext cx="3657600" cy="646331"/>
          </a:xfrm>
          <a:prstGeom prst="rect">
            <a:avLst/>
          </a:prstGeom>
          <a:noFill/>
        </p:spPr>
        <p:txBody>
          <a:bodyPr wrap="square" rtlCol="0">
            <a:spAutoFit/>
          </a:bodyPr>
          <a:lstStyle/>
          <a:p>
            <a:r>
              <a:rPr lang="en-US" altLang="ja-JP" dirty="0"/>
              <a:t>Branch and Cut</a:t>
            </a:r>
            <a:r>
              <a:rPr kumimoji="1" lang="ja-JP" altLang="en-US" dirty="0"/>
              <a:t>：厳密解</a:t>
            </a:r>
            <a:endParaRPr kumimoji="1" lang="en-US" altLang="ja-JP" dirty="0"/>
          </a:p>
          <a:p>
            <a:r>
              <a:rPr lang="en-US" altLang="ja-JP" dirty="0"/>
              <a:t>tsp-solver:</a:t>
            </a:r>
            <a:r>
              <a:rPr lang="ja-JP" altLang="en-US" dirty="0"/>
              <a:t>近似解</a:t>
            </a:r>
            <a:r>
              <a:rPr lang="en-US" altLang="ja-JP" dirty="0"/>
              <a:t>,</a:t>
            </a:r>
            <a:r>
              <a:rPr lang="ja-JP" altLang="en-US" dirty="0"/>
              <a:t>高速計算可能</a:t>
            </a:r>
            <a:endParaRPr kumimoji="1" lang="ja-JP" altLang="en-US" dirty="0"/>
          </a:p>
        </p:txBody>
      </p:sp>
    </p:spTree>
    <p:extLst>
      <p:ext uri="{BB962C8B-B14F-4D97-AF65-F5344CB8AC3E}">
        <p14:creationId xmlns:p14="http://schemas.microsoft.com/office/powerpoint/2010/main" val="869286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コンテンツ プレースホルダー 6">
            <a:extLst>
              <a:ext uri="{FF2B5EF4-FFF2-40B4-BE49-F238E27FC236}">
                <a16:creationId xmlns:a16="http://schemas.microsoft.com/office/drawing/2014/main" id="{3CE79FF7-D9E8-445C-B214-7A4408B424B8}"/>
              </a:ext>
            </a:extLst>
          </p:cNvPr>
          <p:cNvGraphicFramePr>
            <a:graphicFrameLocks noGrp="1"/>
          </p:cNvGraphicFramePr>
          <p:nvPr>
            <p:ph idx="1"/>
            <p:extLst>
              <p:ext uri="{D42A27DB-BD31-4B8C-83A1-F6EECF244321}">
                <p14:modId xmlns:p14="http://schemas.microsoft.com/office/powerpoint/2010/main" val="528768078"/>
              </p:ext>
            </p:extLst>
          </p:nvPr>
        </p:nvGraphicFramePr>
        <p:xfrm>
          <a:off x="173832" y="1802607"/>
          <a:ext cx="11791949" cy="4538663"/>
        </p:xfrm>
        <a:graphic>
          <a:graphicData uri="http://schemas.openxmlformats.org/drawingml/2006/chart">
            <c:chart xmlns:c="http://schemas.openxmlformats.org/drawingml/2006/chart" xmlns:r="http://schemas.openxmlformats.org/officeDocument/2006/relationships" r:id="rId3"/>
          </a:graphicData>
        </a:graphic>
      </p:graphicFrame>
      <p:sp>
        <p:nvSpPr>
          <p:cNvPr id="4" name="スライド番号プレースホルダー 3">
            <a:extLst>
              <a:ext uri="{FF2B5EF4-FFF2-40B4-BE49-F238E27FC236}">
                <a16:creationId xmlns:a16="http://schemas.microsoft.com/office/drawing/2014/main" id="{47EB5765-0E09-41FE-887D-D66C2FA58194}"/>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11</a:t>
            </a:fld>
            <a:endParaRPr lang="ja-JP" altLang="en-US">
              <a:solidFill>
                <a:prstClr val="black">
                  <a:tint val="75000"/>
                </a:prstClr>
              </a:solidFill>
            </a:endParaRPr>
          </a:p>
        </p:txBody>
      </p:sp>
      <p:sp>
        <p:nvSpPr>
          <p:cNvPr id="12" name="タイトル 1">
            <a:extLst>
              <a:ext uri="{FF2B5EF4-FFF2-40B4-BE49-F238E27FC236}">
                <a16:creationId xmlns:a16="http://schemas.microsoft.com/office/drawing/2014/main" id="{CE5062A5-B54D-4AAE-88CC-D8834077E02D}"/>
              </a:ext>
            </a:extLst>
          </p:cNvPr>
          <p:cNvSpPr>
            <a:spLocks noGrp="1"/>
          </p:cNvSpPr>
          <p:nvPr>
            <p:ph type="title"/>
          </p:nvPr>
        </p:nvSpPr>
        <p:spPr>
          <a:xfrm>
            <a:off x="838200" y="241744"/>
            <a:ext cx="10515600" cy="565176"/>
          </a:xfrm>
        </p:spPr>
        <p:txBody>
          <a:bodyPr/>
          <a:lstStyle/>
          <a:p>
            <a:r>
              <a:rPr kumimoji="1" lang="ja-JP" altLang="en-US" dirty="0"/>
              <a:t>②ドライバー人数の削減（最大距離）</a:t>
            </a:r>
            <a:endParaRPr kumimoji="1" lang="ja-JP" altLang="en-US" sz="4000" dirty="0"/>
          </a:p>
        </p:txBody>
      </p:sp>
      <p:grpSp>
        <p:nvGrpSpPr>
          <p:cNvPr id="14" name="グループ化 13">
            <a:extLst>
              <a:ext uri="{FF2B5EF4-FFF2-40B4-BE49-F238E27FC236}">
                <a16:creationId xmlns:a16="http://schemas.microsoft.com/office/drawing/2014/main" id="{C322274E-048F-4E73-A355-D277C78E5A80}"/>
              </a:ext>
            </a:extLst>
          </p:cNvPr>
          <p:cNvGrpSpPr/>
          <p:nvPr/>
        </p:nvGrpSpPr>
        <p:grpSpPr>
          <a:xfrm>
            <a:off x="1335881" y="2293144"/>
            <a:ext cx="10365582" cy="1793081"/>
            <a:chOff x="1335881" y="2293144"/>
            <a:chExt cx="10365582" cy="1793081"/>
          </a:xfrm>
        </p:grpSpPr>
        <p:cxnSp>
          <p:nvCxnSpPr>
            <p:cNvPr id="3" name="コネクタ: カギ線 2">
              <a:extLst>
                <a:ext uri="{FF2B5EF4-FFF2-40B4-BE49-F238E27FC236}">
                  <a16:creationId xmlns:a16="http://schemas.microsoft.com/office/drawing/2014/main" id="{04E2A6BC-018F-4095-BA1B-2A25D2E7158C}"/>
                </a:ext>
              </a:extLst>
            </p:cNvPr>
            <p:cNvCxnSpPr/>
            <p:nvPr/>
          </p:nvCxnSpPr>
          <p:spPr>
            <a:xfrm flipV="1">
              <a:off x="1335881" y="3650456"/>
              <a:ext cx="7029450" cy="435769"/>
            </a:xfrm>
            <a:prstGeom prst="bent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コネクタ: カギ線 5">
              <a:extLst>
                <a:ext uri="{FF2B5EF4-FFF2-40B4-BE49-F238E27FC236}">
                  <a16:creationId xmlns:a16="http://schemas.microsoft.com/office/drawing/2014/main" id="{751FA0D3-4113-4A42-A307-36C30321AA36}"/>
                </a:ext>
              </a:extLst>
            </p:cNvPr>
            <p:cNvCxnSpPr>
              <a:cxnSpLocks/>
            </p:cNvCxnSpPr>
            <p:nvPr/>
          </p:nvCxnSpPr>
          <p:spPr>
            <a:xfrm flipV="1">
              <a:off x="8365331" y="2293144"/>
              <a:ext cx="3336132" cy="85725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78F15A0-2542-4636-8F7A-D04DF1569542}"/>
                </a:ext>
              </a:extLst>
            </p:cNvPr>
            <p:cNvCxnSpPr>
              <a:cxnSpLocks/>
            </p:cNvCxnSpPr>
            <p:nvPr/>
          </p:nvCxnSpPr>
          <p:spPr>
            <a:xfrm>
              <a:off x="8365331" y="3150394"/>
              <a:ext cx="0" cy="5000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 name="直線矢印コネクタ 4">
            <a:extLst>
              <a:ext uri="{FF2B5EF4-FFF2-40B4-BE49-F238E27FC236}">
                <a16:creationId xmlns:a16="http://schemas.microsoft.com/office/drawing/2014/main" id="{7B5A4039-601F-4397-9F5C-C9B5DBB0DD69}"/>
              </a:ext>
            </a:extLst>
          </p:cNvPr>
          <p:cNvCxnSpPr/>
          <p:nvPr/>
        </p:nvCxnSpPr>
        <p:spPr>
          <a:xfrm>
            <a:off x="10729913" y="2293144"/>
            <a:ext cx="11215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94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③</a:t>
            </a:r>
            <a:r>
              <a:rPr kumimoji="1" lang="en-US" altLang="ja-JP" dirty="0" err="1"/>
              <a:t>GoogleAPI</a:t>
            </a:r>
            <a:r>
              <a:rPr kumimoji="1" lang="ja-JP" altLang="en-US" dirty="0"/>
              <a:t>を利用した道路距離</a:t>
            </a: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12</a:t>
            </a:fld>
            <a:endParaRPr lang="ja-JP" altLang="en-US">
              <a:solidFill>
                <a:prstClr val="black">
                  <a:tint val="75000"/>
                </a:prstClr>
              </a:solidFill>
            </a:endParaRPr>
          </a:p>
        </p:txBody>
      </p:sp>
      <p:pic>
        <p:nvPicPr>
          <p:cNvPr id="5" name="図 4" descr="グラフィカル ユーザー インターフェイス, アプリケーション, マップ&#10;&#10;自動的に生成された説明">
            <a:extLst>
              <a:ext uri="{FF2B5EF4-FFF2-40B4-BE49-F238E27FC236}">
                <a16:creationId xmlns:a16="http://schemas.microsoft.com/office/drawing/2014/main" id="{D088D2A0-BF64-4E07-B474-8322F9385470}"/>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4296" r="20361" b="7498"/>
          <a:stretch/>
        </p:blipFill>
        <p:spPr>
          <a:xfrm>
            <a:off x="1791828" y="1118597"/>
            <a:ext cx="3305946" cy="4906800"/>
          </a:xfrm>
          <a:prstGeom prst="rect">
            <a:avLst/>
          </a:prstGeom>
        </p:spPr>
      </p:pic>
      <p:pic>
        <p:nvPicPr>
          <p:cNvPr id="6" name="図 5" descr="グラフィカル ユーザー インターフェイス, アプリケーション, マップ&#10;&#10;自動的に生成された説明">
            <a:extLst>
              <a:ext uri="{FF2B5EF4-FFF2-40B4-BE49-F238E27FC236}">
                <a16:creationId xmlns:a16="http://schemas.microsoft.com/office/drawing/2014/main" id="{2E9FCB6E-9CFF-4DFA-8711-9520750B577A}"/>
              </a:ext>
            </a:extLst>
          </p:cNvPr>
          <p:cNvPicPr>
            <a:picLocks noChangeAspect="1"/>
          </p:cNvPicPr>
          <p:nvPr/>
        </p:nvPicPr>
        <p:blipFill rotWithShape="1">
          <a:blip r:embed="rId4">
            <a:extLst>
              <a:ext uri="{28A0092B-C50C-407E-A947-70E740481C1C}">
                <a14:useLocalDpi xmlns:a14="http://schemas.microsoft.com/office/drawing/2010/main" val="0"/>
              </a:ext>
            </a:extLst>
          </a:blip>
          <a:srcRect l="48633" t="18542" r="14336" b="9931"/>
          <a:stretch/>
        </p:blipFill>
        <p:spPr>
          <a:xfrm>
            <a:off x="6306679" y="1120022"/>
            <a:ext cx="4514851" cy="4905375"/>
          </a:xfrm>
          <a:prstGeom prst="rect">
            <a:avLst/>
          </a:prstGeom>
        </p:spPr>
      </p:pic>
      <p:sp>
        <p:nvSpPr>
          <p:cNvPr id="12" name="楕円 11">
            <a:extLst>
              <a:ext uri="{FF2B5EF4-FFF2-40B4-BE49-F238E27FC236}">
                <a16:creationId xmlns:a16="http://schemas.microsoft.com/office/drawing/2014/main" id="{A7CF4D2A-F84F-4024-A3F6-FAFE17F12647}"/>
              </a:ext>
            </a:extLst>
          </p:cNvPr>
          <p:cNvSpPr/>
          <p:nvPr/>
        </p:nvSpPr>
        <p:spPr>
          <a:xfrm>
            <a:off x="7177016" y="5379371"/>
            <a:ext cx="1071562" cy="3327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C6AECB11-B706-4584-A0A9-CC6267E3C98F}"/>
              </a:ext>
            </a:extLst>
          </p:cNvPr>
          <p:cNvSpPr/>
          <p:nvPr/>
        </p:nvSpPr>
        <p:spPr>
          <a:xfrm>
            <a:off x="2433947" y="5605947"/>
            <a:ext cx="1071562" cy="3357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8441C4A8-45EF-4960-BD4A-7F635C91228B}"/>
              </a:ext>
            </a:extLst>
          </p:cNvPr>
          <p:cNvSpPr/>
          <p:nvPr/>
        </p:nvSpPr>
        <p:spPr>
          <a:xfrm>
            <a:off x="8983391" y="3404119"/>
            <a:ext cx="1071562" cy="3357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A99DEA2-DFB8-4380-9324-47F7BF012855}"/>
              </a:ext>
            </a:extLst>
          </p:cNvPr>
          <p:cNvSpPr/>
          <p:nvPr/>
        </p:nvSpPr>
        <p:spPr>
          <a:xfrm>
            <a:off x="2409690" y="6119336"/>
            <a:ext cx="2082621" cy="369332"/>
          </a:xfrm>
          <a:prstGeom prst="rect">
            <a:avLst/>
          </a:prstGeom>
        </p:spPr>
        <p:txBody>
          <a:bodyPr wrap="none">
            <a:spAutoFit/>
          </a:bodyPr>
          <a:lstStyle/>
          <a:p>
            <a:r>
              <a:rPr lang="ja-JP" altLang="en-US" dirty="0"/>
              <a:t>直線距離：約</a:t>
            </a:r>
            <a:r>
              <a:rPr lang="en-US" altLang="ja-JP" dirty="0"/>
              <a:t>3.5km</a:t>
            </a:r>
          </a:p>
        </p:txBody>
      </p:sp>
      <p:sp>
        <p:nvSpPr>
          <p:cNvPr id="16" name="正方形/長方形 15">
            <a:extLst>
              <a:ext uri="{FF2B5EF4-FFF2-40B4-BE49-F238E27FC236}">
                <a16:creationId xmlns:a16="http://schemas.microsoft.com/office/drawing/2014/main" id="{A8A3ABC2-BEF0-408C-8144-C67872183A45}"/>
              </a:ext>
            </a:extLst>
          </p:cNvPr>
          <p:cNvSpPr/>
          <p:nvPr/>
        </p:nvSpPr>
        <p:spPr>
          <a:xfrm>
            <a:off x="7589883" y="6098163"/>
            <a:ext cx="2486578" cy="369332"/>
          </a:xfrm>
          <a:prstGeom prst="rect">
            <a:avLst/>
          </a:prstGeom>
        </p:spPr>
        <p:txBody>
          <a:bodyPr wrap="none">
            <a:spAutoFit/>
          </a:bodyPr>
          <a:lstStyle/>
          <a:p>
            <a:r>
              <a:rPr lang="ja-JP" altLang="en-US" dirty="0"/>
              <a:t>道路距離</a:t>
            </a:r>
            <a:r>
              <a:rPr lang="en-US" altLang="ja-JP" dirty="0"/>
              <a:t>:</a:t>
            </a:r>
            <a:r>
              <a:rPr lang="ja-JP" altLang="en-US" dirty="0"/>
              <a:t>約</a:t>
            </a:r>
            <a:r>
              <a:rPr lang="en-US" altLang="ja-JP" dirty="0"/>
              <a:t>4.6~5.3km</a:t>
            </a:r>
          </a:p>
        </p:txBody>
      </p:sp>
      <p:sp>
        <p:nvSpPr>
          <p:cNvPr id="18" name="正方形/長方形 17">
            <a:extLst>
              <a:ext uri="{FF2B5EF4-FFF2-40B4-BE49-F238E27FC236}">
                <a16:creationId xmlns:a16="http://schemas.microsoft.com/office/drawing/2014/main" id="{D15B62DE-7A09-431D-A013-D48A9846B1A1}"/>
              </a:ext>
            </a:extLst>
          </p:cNvPr>
          <p:cNvSpPr/>
          <p:nvPr/>
        </p:nvSpPr>
        <p:spPr>
          <a:xfrm>
            <a:off x="3780186" y="6473478"/>
            <a:ext cx="5052986" cy="369332"/>
          </a:xfrm>
          <a:prstGeom prst="rect">
            <a:avLst/>
          </a:prstGeom>
        </p:spPr>
        <p:txBody>
          <a:bodyPr wrap="none">
            <a:spAutoFit/>
          </a:bodyPr>
          <a:lstStyle/>
          <a:p>
            <a:r>
              <a:rPr lang="ja-JP" altLang="en-US" dirty="0"/>
              <a:t>図</a:t>
            </a:r>
            <a:r>
              <a:rPr lang="en-US" altLang="ja-JP" dirty="0"/>
              <a:t>2 </a:t>
            </a:r>
            <a:r>
              <a:rPr lang="ja-JP" altLang="en-US" dirty="0"/>
              <a:t>大垣病院からセイノー情報サービス間の距離</a:t>
            </a:r>
            <a:endParaRPr lang="en-US" altLang="ja-JP" dirty="0"/>
          </a:p>
        </p:txBody>
      </p:sp>
      <p:sp>
        <p:nvSpPr>
          <p:cNvPr id="8" name="矢印: 右 7">
            <a:extLst>
              <a:ext uri="{FF2B5EF4-FFF2-40B4-BE49-F238E27FC236}">
                <a16:creationId xmlns:a16="http://schemas.microsoft.com/office/drawing/2014/main" id="{E99EBC65-9265-4CF4-8AE0-083865668099}"/>
              </a:ext>
            </a:extLst>
          </p:cNvPr>
          <p:cNvSpPr/>
          <p:nvPr/>
        </p:nvSpPr>
        <p:spPr>
          <a:xfrm>
            <a:off x="4644828" y="6119336"/>
            <a:ext cx="2751292" cy="343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3979B13-13A3-4DE5-A3C3-CD73D5B78D1E}"/>
              </a:ext>
            </a:extLst>
          </p:cNvPr>
          <p:cNvSpPr/>
          <p:nvPr/>
        </p:nvSpPr>
        <p:spPr>
          <a:xfrm>
            <a:off x="4781789" y="5491733"/>
            <a:ext cx="2298346" cy="660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約</a:t>
            </a:r>
            <a:r>
              <a:rPr kumimoji="1" lang="en-US" altLang="ja-JP" dirty="0"/>
              <a:t>1.3</a:t>
            </a:r>
            <a:r>
              <a:rPr kumimoji="1" lang="ja-JP" altLang="en-US" dirty="0"/>
              <a:t>～</a:t>
            </a:r>
            <a:r>
              <a:rPr kumimoji="1" lang="en-US" altLang="ja-JP" dirty="0"/>
              <a:t>1.6</a:t>
            </a:r>
            <a:r>
              <a:rPr kumimoji="1" lang="ja-JP" altLang="en-US" dirty="0"/>
              <a:t>倍</a:t>
            </a:r>
          </a:p>
        </p:txBody>
      </p:sp>
    </p:spTree>
    <p:extLst>
      <p:ext uri="{BB962C8B-B14F-4D97-AF65-F5344CB8AC3E}">
        <p14:creationId xmlns:p14="http://schemas.microsoft.com/office/powerpoint/2010/main" val="349576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③</a:t>
            </a:r>
            <a:r>
              <a:rPr kumimoji="1" lang="ja-JP" altLang="en-US" dirty="0"/>
              <a:t>遺伝的アルゴリズムによる直線距離と道路距離の差</a:t>
            </a: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13</a:t>
            </a:fld>
            <a:endParaRPr lang="ja-JP" altLang="en-US">
              <a:solidFill>
                <a:prstClr val="black">
                  <a:tint val="75000"/>
                </a:prstClr>
              </a:solidFill>
            </a:endParaRPr>
          </a:p>
        </p:txBody>
      </p:sp>
      <p:graphicFrame>
        <p:nvGraphicFramePr>
          <p:cNvPr id="7" name="グラフ 6">
            <a:extLst>
              <a:ext uri="{FF2B5EF4-FFF2-40B4-BE49-F238E27FC236}">
                <a16:creationId xmlns:a16="http://schemas.microsoft.com/office/drawing/2014/main" id="{F36E1479-4B4F-43DC-91F2-132824C7843E}"/>
              </a:ext>
            </a:extLst>
          </p:cNvPr>
          <p:cNvGraphicFramePr/>
          <p:nvPr/>
        </p:nvGraphicFramePr>
        <p:xfrm>
          <a:off x="838200" y="1226390"/>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0" name="テキスト ボックス 9">
            <a:extLst>
              <a:ext uri="{FF2B5EF4-FFF2-40B4-BE49-F238E27FC236}">
                <a16:creationId xmlns:a16="http://schemas.microsoft.com/office/drawing/2014/main" id="{499F90BE-A023-4D8D-98D3-458FB0269AAF}"/>
              </a:ext>
            </a:extLst>
          </p:cNvPr>
          <p:cNvSpPr txBox="1"/>
          <p:nvPr/>
        </p:nvSpPr>
        <p:spPr>
          <a:xfrm>
            <a:off x="9004265" y="3429000"/>
            <a:ext cx="3187735" cy="707886"/>
          </a:xfrm>
          <a:prstGeom prst="rect">
            <a:avLst/>
          </a:prstGeom>
          <a:noFill/>
        </p:spPr>
        <p:txBody>
          <a:bodyPr wrap="square" rtlCol="0">
            <a:spAutoFit/>
          </a:bodyPr>
          <a:lstStyle/>
          <a:p>
            <a:pPr algn="ctr"/>
            <a:r>
              <a:rPr kumimoji="1" lang="ja-JP" altLang="en-US" sz="2000" dirty="0"/>
              <a:t>直線距離と道路距離では</a:t>
            </a:r>
            <a:br>
              <a:rPr kumimoji="1" lang="en-US" altLang="ja-JP" sz="2000" dirty="0"/>
            </a:br>
            <a:r>
              <a:rPr kumimoji="1" lang="ja-JP" altLang="en-US" sz="2000" dirty="0"/>
              <a:t>平均で約</a:t>
            </a:r>
            <a:r>
              <a:rPr kumimoji="1" lang="en-US" altLang="ja-JP" sz="2000" b="1" dirty="0">
                <a:solidFill>
                  <a:srgbClr val="FF0000"/>
                </a:solidFill>
              </a:rPr>
              <a:t>1.37</a:t>
            </a:r>
            <a:r>
              <a:rPr kumimoji="1" lang="ja-JP" altLang="en-US" sz="2000" dirty="0"/>
              <a:t>倍の差がある</a:t>
            </a:r>
          </a:p>
        </p:txBody>
      </p:sp>
      <p:sp>
        <p:nvSpPr>
          <p:cNvPr id="3" name="正方形/長方形 2">
            <a:extLst>
              <a:ext uri="{FF2B5EF4-FFF2-40B4-BE49-F238E27FC236}">
                <a16:creationId xmlns:a16="http://schemas.microsoft.com/office/drawing/2014/main" id="{0C6DC581-93CD-43C2-A971-B6B2325AA1FD}"/>
              </a:ext>
            </a:extLst>
          </p:cNvPr>
          <p:cNvSpPr/>
          <p:nvPr/>
        </p:nvSpPr>
        <p:spPr>
          <a:xfrm>
            <a:off x="3408734" y="6488668"/>
            <a:ext cx="3677610" cy="369332"/>
          </a:xfrm>
          <a:prstGeom prst="rect">
            <a:avLst/>
          </a:prstGeom>
        </p:spPr>
        <p:txBody>
          <a:bodyPr wrap="none">
            <a:spAutoFit/>
          </a:bodyPr>
          <a:lstStyle/>
          <a:p>
            <a:r>
              <a:rPr lang="ja-JP" altLang="en-US" dirty="0"/>
              <a:t>表</a:t>
            </a:r>
            <a:r>
              <a:rPr lang="en-US" altLang="ja-JP" dirty="0"/>
              <a:t>2 </a:t>
            </a:r>
            <a:r>
              <a:rPr lang="ja-JP" altLang="en-US" dirty="0"/>
              <a:t>各ドライバー毎の配達距離の差</a:t>
            </a:r>
            <a:endParaRPr lang="en-US" altLang="ja-JP" dirty="0"/>
          </a:p>
        </p:txBody>
      </p:sp>
    </p:spTree>
    <p:extLst>
      <p:ext uri="{BB962C8B-B14F-4D97-AF65-F5344CB8AC3E}">
        <p14:creationId xmlns:p14="http://schemas.microsoft.com/office/powerpoint/2010/main" val="163022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DE0E90D-014C-41ED-A22A-D71D9C5DC4F9}"/>
              </a:ext>
            </a:extLst>
          </p:cNvPr>
          <p:cNvSpPr>
            <a:spLocks noGrp="1"/>
          </p:cNvSpPr>
          <p:nvPr>
            <p:ph idx="1"/>
          </p:nvPr>
        </p:nvSpPr>
        <p:spPr>
          <a:xfrm>
            <a:off x="838200" y="1167063"/>
            <a:ext cx="10515600" cy="3296653"/>
          </a:xfrm>
        </p:spPr>
        <p:txBody>
          <a:bodyPr>
            <a:normAutofit fontScale="70000" lnSpcReduction="20000"/>
          </a:bodyPr>
          <a:lstStyle/>
          <a:p>
            <a:pPr marL="0" indent="0">
              <a:buNone/>
            </a:pPr>
            <a:r>
              <a:rPr lang="ja-JP" altLang="en-US" b="1" dirty="0"/>
              <a:t>これまで</a:t>
            </a:r>
            <a:endParaRPr lang="en-US" altLang="ja-JP" b="1" dirty="0"/>
          </a:p>
          <a:p>
            <a:r>
              <a:rPr lang="ja-JP" altLang="en-US" b="1" dirty="0"/>
              <a:t>遺伝的アルゴリズムの評価に</a:t>
            </a:r>
            <a:r>
              <a:rPr lang="ja-JP" altLang="en-US" b="1" dirty="0">
                <a:solidFill>
                  <a:srgbClr val="FF0000"/>
                </a:solidFill>
              </a:rPr>
              <a:t>距離</a:t>
            </a:r>
            <a:r>
              <a:rPr lang="ja-JP" altLang="en-US" b="1" dirty="0"/>
              <a:t>を利用</a:t>
            </a:r>
            <a:endParaRPr lang="en-US" altLang="ja-JP" b="1" dirty="0"/>
          </a:p>
          <a:p>
            <a:pPr marL="0" indent="0">
              <a:buNone/>
            </a:pPr>
            <a:r>
              <a:rPr lang="ja-JP" altLang="en-US" b="1" dirty="0"/>
              <a:t>（配達順の合計距離が最短になるように算出）</a:t>
            </a:r>
            <a:endParaRPr lang="en-US" altLang="ja-JP" b="1" dirty="0"/>
          </a:p>
          <a:p>
            <a:pPr marL="0" indent="0">
              <a:buNone/>
            </a:pPr>
            <a:r>
              <a:rPr lang="en-US" altLang="ja-JP" b="1" dirty="0"/>
              <a:t>		</a:t>
            </a:r>
            <a:r>
              <a:rPr lang="ja-JP" altLang="en-US" b="1" dirty="0"/>
              <a:t>↓</a:t>
            </a:r>
            <a:endParaRPr lang="en-US" altLang="ja-JP" b="1" dirty="0"/>
          </a:p>
          <a:p>
            <a:pPr marL="0" indent="0">
              <a:buNone/>
            </a:pPr>
            <a:r>
              <a:rPr lang="ja-JP" altLang="en-US" b="1" dirty="0"/>
              <a:t>追加点</a:t>
            </a:r>
            <a:endParaRPr lang="en-US" altLang="ja-JP" b="1" dirty="0"/>
          </a:p>
          <a:p>
            <a:r>
              <a:rPr lang="ja-JP" altLang="en-US" b="1" dirty="0"/>
              <a:t>遺伝的アルゴリズムの評価に提供データ内の</a:t>
            </a:r>
            <a:r>
              <a:rPr lang="ja-JP" altLang="en-US" b="1" dirty="0">
                <a:solidFill>
                  <a:srgbClr val="FF0000"/>
                </a:solidFill>
              </a:rPr>
              <a:t>配達予定時間</a:t>
            </a:r>
            <a:r>
              <a:rPr lang="ja-JP" altLang="en-US" b="1" dirty="0"/>
              <a:t>を追加</a:t>
            </a:r>
            <a:endParaRPr lang="en-US" altLang="ja-JP" b="1" dirty="0"/>
          </a:p>
          <a:p>
            <a:r>
              <a:rPr lang="ja-JP" altLang="en-US" b="1" dirty="0"/>
              <a:t>二点間の配達時間を算出するために緯度経度、配達個数、重量を利用したモデルを利用</a:t>
            </a:r>
            <a:endParaRPr lang="en-US" altLang="ja-JP" b="1" dirty="0"/>
          </a:p>
          <a:p>
            <a:pPr marL="0" indent="0">
              <a:buNone/>
            </a:pPr>
            <a:r>
              <a:rPr lang="ja-JP" altLang="en-US" b="1" dirty="0"/>
              <a:t>　例）</a:t>
            </a:r>
            <a:r>
              <a:rPr lang="en-US" altLang="ja-JP" b="1" dirty="0"/>
              <a:t>4</a:t>
            </a:r>
            <a:r>
              <a:rPr lang="ja-JP" altLang="en-US" b="1" dirty="0"/>
              <a:t>拠点（</a:t>
            </a:r>
            <a:r>
              <a:rPr lang="en-US" altLang="ja-JP" b="1" dirty="0"/>
              <a:t>A</a:t>
            </a:r>
            <a:r>
              <a:rPr lang="ja-JP" altLang="en-US" b="1" dirty="0"/>
              <a:t>～</a:t>
            </a:r>
            <a:r>
              <a:rPr lang="en-US" altLang="ja-JP" b="1" dirty="0"/>
              <a:t>D</a:t>
            </a:r>
            <a:r>
              <a:rPr lang="ja-JP" altLang="en-US" b="1" dirty="0"/>
              <a:t>）の配達順を決定する場合に</a:t>
            </a:r>
            <a:r>
              <a:rPr lang="en-US" altLang="ja-JP" b="1" dirty="0"/>
              <a:t>C</a:t>
            </a:r>
            <a:r>
              <a:rPr lang="ja-JP" altLang="en-US" b="1" dirty="0"/>
              <a:t>地点の更新方法</a:t>
            </a:r>
            <a:endParaRPr lang="en-US" altLang="ja-JP" b="1" dirty="0"/>
          </a:p>
        </p:txBody>
      </p:sp>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dirty="0"/>
              <a:t>④直線距離と配達予定時刻に着目した最適化</a:t>
            </a:r>
          </a:p>
        </p:txBody>
      </p:sp>
      <p:sp>
        <p:nvSpPr>
          <p:cNvPr id="2" name="テキスト ボックス 1">
            <a:extLst>
              <a:ext uri="{FF2B5EF4-FFF2-40B4-BE49-F238E27FC236}">
                <a16:creationId xmlns:a16="http://schemas.microsoft.com/office/drawing/2014/main" id="{258C3521-7282-43F9-A10C-999D7B3D83BA}"/>
              </a:ext>
            </a:extLst>
          </p:cNvPr>
          <p:cNvSpPr txBox="1"/>
          <p:nvPr/>
        </p:nvSpPr>
        <p:spPr>
          <a:xfrm>
            <a:off x="4519863" y="4387106"/>
            <a:ext cx="1576137" cy="369332"/>
          </a:xfrm>
          <a:prstGeom prst="rect">
            <a:avLst/>
          </a:prstGeom>
          <a:noFill/>
        </p:spPr>
        <p:txBody>
          <a:bodyPr wrap="square" rtlCol="0">
            <a:spAutoFit/>
          </a:bodyPr>
          <a:lstStyle/>
          <a:p>
            <a:pPr algn="ctr"/>
            <a:r>
              <a:rPr kumimoji="1" lang="ja-JP" altLang="en-US" dirty="0"/>
              <a:t>配達順序：</a:t>
            </a:r>
          </a:p>
        </p:txBody>
      </p:sp>
      <p:sp>
        <p:nvSpPr>
          <p:cNvPr id="6" name="テキスト ボックス 5">
            <a:extLst>
              <a:ext uri="{FF2B5EF4-FFF2-40B4-BE49-F238E27FC236}">
                <a16:creationId xmlns:a16="http://schemas.microsoft.com/office/drawing/2014/main" id="{9FE43952-BDB1-48F9-AE1F-F863340CA6D2}"/>
              </a:ext>
            </a:extLst>
          </p:cNvPr>
          <p:cNvSpPr txBox="1"/>
          <p:nvPr/>
        </p:nvSpPr>
        <p:spPr>
          <a:xfrm>
            <a:off x="5484394" y="4398857"/>
            <a:ext cx="1576137" cy="369332"/>
          </a:xfrm>
          <a:prstGeom prst="rect">
            <a:avLst/>
          </a:prstGeom>
          <a:noFill/>
        </p:spPr>
        <p:txBody>
          <a:bodyPr wrap="square" rtlCol="0">
            <a:spAutoFit/>
          </a:bodyPr>
          <a:lstStyle/>
          <a:p>
            <a:pPr algn="ctr"/>
            <a:r>
              <a:rPr kumimoji="1" lang="en-US" altLang="ja-JP" dirty="0"/>
              <a:t>A-B-</a:t>
            </a:r>
            <a:r>
              <a:rPr kumimoji="1" lang="en-US" altLang="ja-JP" dirty="0">
                <a:solidFill>
                  <a:srgbClr val="FF0000"/>
                </a:solidFill>
              </a:rPr>
              <a:t>C</a:t>
            </a:r>
            <a:r>
              <a:rPr kumimoji="1" lang="en-US" altLang="ja-JP" dirty="0"/>
              <a:t>-D</a:t>
            </a:r>
            <a:endParaRPr kumimoji="1" lang="ja-JP" altLang="en-US" dirty="0"/>
          </a:p>
        </p:txBody>
      </p:sp>
      <p:sp>
        <p:nvSpPr>
          <p:cNvPr id="7" name="テキスト ボックス 6">
            <a:extLst>
              <a:ext uri="{FF2B5EF4-FFF2-40B4-BE49-F238E27FC236}">
                <a16:creationId xmlns:a16="http://schemas.microsoft.com/office/drawing/2014/main" id="{2B912D11-EC67-40B5-85A2-8B48A8FF50FF}"/>
              </a:ext>
            </a:extLst>
          </p:cNvPr>
          <p:cNvSpPr txBox="1"/>
          <p:nvPr/>
        </p:nvSpPr>
        <p:spPr>
          <a:xfrm>
            <a:off x="3908257" y="5492420"/>
            <a:ext cx="1576137" cy="369332"/>
          </a:xfrm>
          <a:prstGeom prst="rect">
            <a:avLst/>
          </a:prstGeom>
          <a:noFill/>
        </p:spPr>
        <p:txBody>
          <a:bodyPr wrap="square" rtlCol="0">
            <a:spAutoFit/>
          </a:bodyPr>
          <a:lstStyle/>
          <a:p>
            <a:pPr algn="ctr"/>
            <a:r>
              <a:rPr kumimoji="1" lang="en-US" altLang="ja-JP" dirty="0"/>
              <a:t>A-</a:t>
            </a:r>
            <a:r>
              <a:rPr kumimoji="1" lang="en-US" altLang="ja-JP" dirty="0">
                <a:solidFill>
                  <a:srgbClr val="FF0000"/>
                </a:solidFill>
              </a:rPr>
              <a:t>C</a:t>
            </a:r>
            <a:r>
              <a:rPr kumimoji="1" lang="en-US" altLang="ja-JP" dirty="0"/>
              <a:t>-B-D</a:t>
            </a:r>
            <a:endParaRPr kumimoji="1" lang="ja-JP" altLang="en-US" dirty="0"/>
          </a:p>
        </p:txBody>
      </p:sp>
      <p:sp>
        <p:nvSpPr>
          <p:cNvPr id="8" name="テキスト ボックス 7">
            <a:extLst>
              <a:ext uri="{FF2B5EF4-FFF2-40B4-BE49-F238E27FC236}">
                <a16:creationId xmlns:a16="http://schemas.microsoft.com/office/drawing/2014/main" id="{23B3D4B5-CED5-4627-B07C-3280412D2DD0}"/>
              </a:ext>
            </a:extLst>
          </p:cNvPr>
          <p:cNvSpPr txBox="1"/>
          <p:nvPr/>
        </p:nvSpPr>
        <p:spPr>
          <a:xfrm>
            <a:off x="284342" y="4876245"/>
            <a:ext cx="6462402" cy="369332"/>
          </a:xfrm>
          <a:prstGeom prst="rect">
            <a:avLst/>
          </a:prstGeom>
          <a:noFill/>
        </p:spPr>
        <p:txBody>
          <a:bodyPr wrap="square" rtlCol="0">
            <a:spAutoFit/>
          </a:bodyPr>
          <a:lstStyle/>
          <a:p>
            <a:pPr algn="ctr"/>
            <a:r>
              <a:rPr kumimoji="1" lang="ja-JP" altLang="en-US" dirty="0"/>
              <a:t>判断条件：</a:t>
            </a:r>
            <a:r>
              <a:rPr lang="en-US" altLang="ja-JP" dirty="0"/>
              <a:t>C</a:t>
            </a:r>
            <a:r>
              <a:rPr lang="ja-JP" altLang="en-US" dirty="0"/>
              <a:t>の完了時刻＞配達予定時刻</a:t>
            </a:r>
          </a:p>
        </p:txBody>
      </p:sp>
      <p:cxnSp>
        <p:nvCxnSpPr>
          <p:cNvPr id="11" name="直線矢印コネクタ 10">
            <a:extLst>
              <a:ext uri="{FF2B5EF4-FFF2-40B4-BE49-F238E27FC236}">
                <a16:creationId xmlns:a16="http://schemas.microsoft.com/office/drawing/2014/main" id="{AE86CDEA-D7F9-4994-A6C2-98D9CA5BCC15}"/>
              </a:ext>
            </a:extLst>
          </p:cNvPr>
          <p:cNvCxnSpPr>
            <a:stCxn id="6" idx="2"/>
            <a:endCxn id="7" idx="0"/>
          </p:cNvCxnSpPr>
          <p:nvPr/>
        </p:nvCxnSpPr>
        <p:spPr>
          <a:xfrm flipH="1">
            <a:off x="4696326" y="4768189"/>
            <a:ext cx="1576137" cy="7242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FD3CA07-905D-4E01-9E54-840EF747E8B9}"/>
              </a:ext>
            </a:extLst>
          </p:cNvPr>
          <p:cNvSpPr txBox="1"/>
          <p:nvPr/>
        </p:nvSpPr>
        <p:spPr>
          <a:xfrm>
            <a:off x="6591424" y="5457980"/>
            <a:ext cx="1576137" cy="369332"/>
          </a:xfrm>
          <a:prstGeom prst="rect">
            <a:avLst/>
          </a:prstGeom>
          <a:noFill/>
        </p:spPr>
        <p:txBody>
          <a:bodyPr wrap="square" rtlCol="0">
            <a:spAutoFit/>
          </a:bodyPr>
          <a:lstStyle/>
          <a:p>
            <a:pPr algn="ctr"/>
            <a:r>
              <a:rPr kumimoji="1" lang="ja-JP" altLang="en-US" dirty="0"/>
              <a:t>終了</a:t>
            </a:r>
          </a:p>
        </p:txBody>
      </p:sp>
      <p:cxnSp>
        <p:nvCxnSpPr>
          <p:cNvPr id="13" name="直線矢印コネクタ 12">
            <a:extLst>
              <a:ext uri="{FF2B5EF4-FFF2-40B4-BE49-F238E27FC236}">
                <a16:creationId xmlns:a16="http://schemas.microsoft.com/office/drawing/2014/main" id="{E4D3D8F4-6088-4ECF-B0CA-A5340DC80789}"/>
              </a:ext>
            </a:extLst>
          </p:cNvPr>
          <p:cNvCxnSpPr>
            <a:cxnSpLocks/>
            <a:stCxn id="6" idx="2"/>
            <a:endCxn id="12" idx="0"/>
          </p:cNvCxnSpPr>
          <p:nvPr/>
        </p:nvCxnSpPr>
        <p:spPr>
          <a:xfrm>
            <a:off x="6272463" y="4768189"/>
            <a:ext cx="1107030" cy="6897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DCD17CC-6185-4368-8237-B6F7BFFBA316}"/>
              </a:ext>
            </a:extLst>
          </p:cNvPr>
          <p:cNvSpPr txBox="1"/>
          <p:nvPr/>
        </p:nvSpPr>
        <p:spPr>
          <a:xfrm>
            <a:off x="6543758" y="4874039"/>
            <a:ext cx="4024439" cy="369332"/>
          </a:xfrm>
          <a:prstGeom prst="rect">
            <a:avLst/>
          </a:prstGeom>
          <a:noFill/>
        </p:spPr>
        <p:txBody>
          <a:bodyPr wrap="square" rtlCol="0">
            <a:spAutoFit/>
          </a:bodyPr>
          <a:lstStyle/>
          <a:p>
            <a:pPr algn="ctr"/>
            <a:r>
              <a:rPr lang="en-US" altLang="ja-JP" dirty="0"/>
              <a:t>C</a:t>
            </a:r>
            <a:r>
              <a:rPr lang="ja-JP" altLang="en-US" dirty="0"/>
              <a:t>の完了時刻＜配達予定時刻</a:t>
            </a:r>
          </a:p>
        </p:txBody>
      </p:sp>
      <p:cxnSp>
        <p:nvCxnSpPr>
          <p:cNvPr id="20" name="直線矢印コネクタ 19">
            <a:extLst>
              <a:ext uri="{FF2B5EF4-FFF2-40B4-BE49-F238E27FC236}">
                <a16:creationId xmlns:a16="http://schemas.microsoft.com/office/drawing/2014/main" id="{1C57F631-7312-4E2B-AFA2-456622525597}"/>
              </a:ext>
            </a:extLst>
          </p:cNvPr>
          <p:cNvCxnSpPr>
            <a:cxnSpLocks/>
            <a:stCxn id="7" idx="2"/>
            <a:endCxn id="21" idx="0"/>
          </p:cNvCxnSpPr>
          <p:nvPr/>
        </p:nvCxnSpPr>
        <p:spPr>
          <a:xfrm flipH="1">
            <a:off x="2898546" y="5861752"/>
            <a:ext cx="1797780" cy="400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ADFB3CA-631E-4746-A2E8-8530D37AEFA6}"/>
              </a:ext>
            </a:extLst>
          </p:cNvPr>
          <p:cNvSpPr txBox="1"/>
          <p:nvPr/>
        </p:nvSpPr>
        <p:spPr>
          <a:xfrm>
            <a:off x="2110477" y="6262632"/>
            <a:ext cx="1576137" cy="369332"/>
          </a:xfrm>
          <a:prstGeom prst="rect">
            <a:avLst/>
          </a:prstGeom>
          <a:noFill/>
        </p:spPr>
        <p:txBody>
          <a:bodyPr wrap="square" rtlCol="0">
            <a:spAutoFit/>
          </a:bodyPr>
          <a:lstStyle/>
          <a:p>
            <a:pPr algn="ctr"/>
            <a:r>
              <a:rPr kumimoji="1" lang="en-US" altLang="ja-JP" dirty="0">
                <a:solidFill>
                  <a:srgbClr val="FF0000"/>
                </a:solidFill>
              </a:rPr>
              <a:t>C</a:t>
            </a:r>
            <a:r>
              <a:rPr kumimoji="1" lang="en-US" altLang="ja-JP" dirty="0"/>
              <a:t>-A-B-D</a:t>
            </a:r>
            <a:endParaRPr kumimoji="1" lang="ja-JP" altLang="en-US" dirty="0"/>
          </a:p>
        </p:txBody>
      </p:sp>
      <p:sp>
        <p:nvSpPr>
          <p:cNvPr id="24" name="テキスト ボックス 23">
            <a:extLst>
              <a:ext uri="{FF2B5EF4-FFF2-40B4-BE49-F238E27FC236}">
                <a16:creationId xmlns:a16="http://schemas.microsoft.com/office/drawing/2014/main" id="{2D45AEAD-4068-4172-8104-A7535A040A1E}"/>
              </a:ext>
            </a:extLst>
          </p:cNvPr>
          <p:cNvSpPr txBox="1"/>
          <p:nvPr/>
        </p:nvSpPr>
        <p:spPr>
          <a:xfrm>
            <a:off x="4519862" y="6293261"/>
            <a:ext cx="1576137" cy="369332"/>
          </a:xfrm>
          <a:prstGeom prst="rect">
            <a:avLst/>
          </a:prstGeom>
          <a:noFill/>
        </p:spPr>
        <p:txBody>
          <a:bodyPr wrap="square" rtlCol="0">
            <a:spAutoFit/>
          </a:bodyPr>
          <a:lstStyle/>
          <a:p>
            <a:pPr algn="ctr"/>
            <a:r>
              <a:rPr kumimoji="1" lang="ja-JP" altLang="en-US" dirty="0"/>
              <a:t>終了</a:t>
            </a:r>
          </a:p>
        </p:txBody>
      </p:sp>
      <p:cxnSp>
        <p:nvCxnSpPr>
          <p:cNvPr id="25" name="直線矢印コネクタ 24">
            <a:extLst>
              <a:ext uri="{FF2B5EF4-FFF2-40B4-BE49-F238E27FC236}">
                <a16:creationId xmlns:a16="http://schemas.microsoft.com/office/drawing/2014/main" id="{35A80902-763D-4645-A249-1D292C26345A}"/>
              </a:ext>
            </a:extLst>
          </p:cNvPr>
          <p:cNvCxnSpPr>
            <a:cxnSpLocks/>
            <a:stCxn id="7" idx="2"/>
            <a:endCxn id="24" idx="0"/>
          </p:cNvCxnSpPr>
          <p:nvPr/>
        </p:nvCxnSpPr>
        <p:spPr>
          <a:xfrm>
            <a:off x="4696326" y="5861752"/>
            <a:ext cx="611605" cy="4315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14</a:t>
            </a:fld>
            <a:endParaRPr lang="ja-JP" altLang="en-US">
              <a:solidFill>
                <a:prstClr val="black">
                  <a:tint val="75000"/>
                </a:prstClr>
              </a:solidFill>
            </a:endParaRPr>
          </a:p>
        </p:txBody>
      </p:sp>
    </p:spTree>
    <p:extLst>
      <p:ext uri="{BB962C8B-B14F-4D97-AF65-F5344CB8AC3E}">
        <p14:creationId xmlns:p14="http://schemas.microsoft.com/office/powerpoint/2010/main" val="2666458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dirty="0"/>
              <a:t>④直線距離と配達予定時刻に着目した最適化</a:t>
            </a:r>
            <a:r>
              <a:rPr lang="en-US" altLang="ja-JP" dirty="0"/>
              <a:t>(</a:t>
            </a:r>
            <a:r>
              <a:rPr lang="ja-JP" altLang="en-US" dirty="0"/>
              <a:t>配達距離</a:t>
            </a:r>
            <a:r>
              <a:rPr lang="en-US" altLang="ja-JP" dirty="0"/>
              <a:t>)</a:t>
            </a:r>
            <a:endParaRPr lang="ja-JP" altLang="en-US" dirty="0"/>
          </a:p>
        </p:txBody>
      </p:sp>
      <p:sp>
        <p:nvSpPr>
          <p:cNvPr id="2" name="テキスト ボックス 1">
            <a:extLst>
              <a:ext uri="{FF2B5EF4-FFF2-40B4-BE49-F238E27FC236}">
                <a16:creationId xmlns:a16="http://schemas.microsoft.com/office/drawing/2014/main" id="{193A6F19-21BD-4172-95D1-F55EF2D13E5E}"/>
              </a:ext>
            </a:extLst>
          </p:cNvPr>
          <p:cNvSpPr txBox="1"/>
          <p:nvPr/>
        </p:nvSpPr>
        <p:spPr>
          <a:xfrm>
            <a:off x="8399533" y="1650775"/>
            <a:ext cx="3851809" cy="2308324"/>
          </a:xfrm>
          <a:prstGeom prst="rect">
            <a:avLst/>
          </a:prstGeom>
          <a:noFill/>
        </p:spPr>
        <p:txBody>
          <a:bodyPr wrap="square" rtlCol="0">
            <a:spAutoFit/>
          </a:bodyPr>
          <a:lstStyle/>
          <a:p>
            <a:r>
              <a:rPr kumimoji="1" lang="ja-JP" altLang="en-US" dirty="0"/>
              <a:t>（データの内容）</a:t>
            </a:r>
            <a:endParaRPr kumimoji="1" lang="en-US" altLang="ja-JP" dirty="0"/>
          </a:p>
          <a:p>
            <a:r>
              <a:rPr kumimoji="1" lang="en-US" altLang="ja-JP" dirty="0"/>
              <a:t>Original</a:t>
            </a:r>
            <a:br>
              <a:rPr kumimoji="1" lang="en-US" altLang="ja-JP" dirty="0"/>
            </a:br>
            <a:r>
              <a:rPr kumimoji="1" lang="ja-JP" altLang="en-US" dirty="0"/>
              <a:t>→提供データの配達距離</a:t>
            </a:r>
            <a:endParaRPr lang="en-US" altLang="ja-JP" sz="1000" dirty="0"/>
          </a:p>
          <a:p>
            <a:r>
              <a:rPr kumimoji="1" lang="en-US" altLang="ja-JP" dirty="0"/>
              <a:t>GA</a:t>
            </a:r>
            <a:r>
              <a:rPr kumimoji="1" lang="ja-JP" altLang="en-US" dirty="0"/>
              <a:t>（</a:t>
            </a:r>
            <a:r>
              <a:rPr kumimoji="1" lang="en-US" altLang="ja-JP" dirty="0"/>
              <a:t>distance</a:t>
            </a:r>
            <a:r>
              <a:rPr kumimoji="1" lang="ja-JP" altLang="en-US" dirty="0"/>
              <a:t>）</a:t>
            </a:r>
            <a:br>
              <a:rPr kumimoji="1" lang="en-US" altLang="ja-JP" dirty="0"/>
            </a:br>
            <a:r>
              <a:rPr kumimoji="1" lang="ja-JP" altLang="en-US" dirty="0"/>
              <a:t>→遺伝的アルゴリズムでの最短距離</a:t>
            </a:r>
            <a:endParaRPr kumimoji="1" lang="en-US" altLang="ja-JP" sz="1050" dirty="0"/>
          </a:p>
          <a:p>
            <a:r>
              <a:rPr kumimoji="1" lang="en-US" altLang="ja-JP" dirty="0"/>
              <a:t>GA</a:t>
            </a:r>
            <a:r>
              <a:rPr kumimoji="1" lang="ja-JP" altLang="en-US" dirty="0"/>
              <a:t>（</a:t>
            </a:r>
            <a:r>
              <a:rPr kumimoji="1" lang="en-US" altLang="ja-JP" dirty="0"/>
              <a:t>time</a:t>
            </a:r>
            <a:r>
              <a:rPr kumimoji="1" lang="ja-JP" altLang="en-US" dirty="0"/>
              <a:t>）</a:t>
            </a:r>
            <a:endParaRPr kumimoji="1" lang="en-US" altLang="ja-JP" dirty="0"/>
          </a:p>
          <a:p>
            <a:r>
              <a:rPr kumimoji="1" lang="ja-JP" altLang="en-US" dirty="0"/>
              <a:t>→遺伝的アルゴリズムで配達予定時刻を加味した距離</a:t>
            </a:r>
            <a:endParaRPr kumimoji="1" lang="en-US" altLang="ja-JP" dirty="0"/>
          </a:p>
        </p:txBody>
      </p:sp>
      <p:graphicFrame>
        <p:nvGraphicFramePr>
          <p:cNvPr id="3" name="表 3">
            <a:extLst>
              <a:ext uri="{FF2B5EF4-FFF2-40B4-BE49-F238E27FC236}">
                <a16:creationId xmlns:a16="http://schemas.microsoft.com/office/drawing/2014/main" id="{527A86A7-ECB1-40BA-AAF5-D88FD7FD60C6}"/>
              </a:ext>
            </a:extLst>
          </p:cNvPr>
          <p:cNvGraphicFramePr>
            <a:graphicFrameLocks noGrp="1"/>
          </p:cNvGraphicFramePr>
          <p:nvPr/>
        </p:nvGraphicFramePr>
        <p:xfrm>
          <a:off x="8399533" y="4407156"/>
          <a:ext cx="3730430" cy="1483360"/>
        </p:xfrm>
        <a:graphic>
          <a:graphicData uri="http://schemas.openxmlformats.org/drawingml/2006/table">
            <a:tbl>
              <a:tblPr firstRow="1" bandRow="1">
                <a:tableStyleId>{7DF18680-E054-41AD-8BC1-D1AEF772440D}</a:tableStyleId>
              </a:tblPr>
              <a:tblGrid>
                <a:gridCol w="1701482">
                  <a:extLst>
                    <a:ext uri="{9D8B030D-6E8A-4147-A177-3AD203B41FA5}">
                      <a16:colId xmlns:a16="http://schemas.microsoft.com/office/drawing/2014/main" val="4021309778"/>
                    </a:ext>
                  </a:extLst>
                </a:gridCol>
                <a:gridCol w="2028948">
                  <a:extLst>
                    <a:ext uri="{9D8B030D-6E8A-4147-A177-3AD203B41FA5}">
                      <a16:colId xmlns:a16="http://schemas.microsoft.com/office/drawing/2014/main" val="1336289364"/>
                    </a:ext>
                  </a:extLst>
                </a:gridCol>
              </a:tblGrid>
              <a:tr h="370840">
                <a:tc>
                  <a:txBody>
                    <a:bodyPr/>
                    <a:lstStyle/>
                    <a:p>
                      <a:r>
                        <a:rPr kumimoji="1" lang="ja-JP" altLang="en-US" dirty="0"/>
                        <a:t>分析手法</a:t>
                      </a:r>
                    </a:p>
                  </a:txBody>
                  <a:tcPr/>
                </a:tc>
                <a:tc>
                  <a:txBody>
                    <a:bodyPr/>
                    <a:lstStyle/>
                    <a:p>
                      <a:r>
                        <a:rPr kumimoji="1" lang="ja-JP" altLang="en-US" dirty="0"/>
                        <a:t>配達距離の平均値</a:t>
                      </a:r>
                    </a:p>
                  </a:txBody>
                  <a:tcPr/>
                </a:tc>
                <a:extLst>
                  <a:ext uri="{0D108BD9-81ED-4DB2-BD59-A6C34878D82A}">
                    <a16:rowId xmlns:a16="http://schemas.microsoft.com/office/drawing/2014/main" val="724688980"/>
                  </a:ext>
                </a:extLst>
              </a:tr>
              <a:tr h="370840">
                <a:tc>
                  <a:txBody>
                    <a:bodyPr/>
                    <a:lstStyle/>
                    <a:p>
                      <a:r>
                        <a:rPr lang="en-US" altLang="ja-JP" dirty="0"/>
                        <a:t>Original</a:t>
                      </a:r>
                      <a:endParaRPr kumimoji="1" lang="ja-JP" altLang="en-US" dirty="0"/>
                    </a:p>
                  </a:txBody>
                  <a:tcPr/>
                </a:tc>
                <a:tc>
                  <a:txBody>
                    <a:bodyPr/>
                    <a:lstStyle/>
                    <a:p>
                      <a:pPr algn="ctr"/>
                      <a:r>
                        <a:rPr lang="en-US" altLang="ja-JP" dirty="0"/>
                        <a:t>43718m</a:t>
                      </a:r>
                      <a:endParaRPr kumimoji="1" lang="ja-JP" altLang="en-US" dirty="0"/>
                    </a:p>
                  </a:txBody>
                  <a:tcPr/>
                </a:tc>
                <a:extLst>
                  <a:ext uri="{0D108BD9-81ED-4DB2-BD59-A6C34878D82A}">
                    <a16:rowId xmlns:a16="http://schemas.microsoft.com/office/drawing/2014/main" val="3689148902"/>
                  </a:ext>
                </a:extLst>
              </a:tr>
              <a:tr h="370840">
                <a:tc>
                  <a:txBody>
                    <a:bodyPr/>
                    <a:lstStyle/>
                    <a:p>
                      <a:r>
                        <a:rPr kumimoji="1" lang="en-US" altLang="ja-JP" dirty="0"/>
                        <a:t>GA(distance)</a:t>
                      </a:r>
                      <a:endParaRPr kumimoji="1" lang="ja-JP" altLang="en-US" dirty="0"/>
                    </a:p>
                  </a:txBody>
                  <a:tcPr/>
                </a:tc>
                <a:tc>
                  <a:txBody>
                    <a:bodyPr/>
                    <a:lstStyle/>
                    <a:p>
                      <a:pPr algn="ctr"/>
                      <a:r>
                        <a:rPr kumimoji="1" lang="en-US" altLang="ja-JP" dirty="0"/>
                        <a:t>41089m</a:t>
                      </a:r>
                      <a:endParaRPr kumimoji="1" lang="ja-JP" altLang="en-US" dirty="0"/>
                    </a:p>
                  </a:txBody>
                  <a:tcPr/>
                </a:tc>
                <a:extLst>
                  <a:ext uri="{0D108BD9-81ED-4DB2-BD59-A6C34878D82A}">
                    <a16:rowId xmlns:a16="http://schemas.microsoft.com/office/drawing/2014/main" val="2817344287"/>
                  </a:ext>
                </a:extLst>
              </a:tr>
              <a:tr h="370840">
                <a:tc>
                  <a:txBody>
                    <a:bodyPr/>
                    <a:lstStyle/>
                    <a:p>
                      <a:r>
                        <a:rPr lang="en-US" altLang="ja-JP" dirty="0"/>
                        <a:t>GA(time)</a:t>
                      </a:r>
                      <a:endParaRPr kumimoji="1" lang="ja-JP" altLang="en-US" dirty="0"/>
                    </a:p>
                  </a:txBody>
                  <a:tcPr/>
                </a:tc>
                <a:tc>
                  <a:txBody>
                    <a:bodyPr/>
                    <a:lstStyle/>
                    <a:p>
                      <a:pPr algn="ctr"/>
                      <a:r>
                        <a:rPr lang="en-US" altLang="ja-JP" dirty="0"/>
                        <a:t>41734m</a:t>
                      </a:r>
                      <a:endParaRPr kumimoji="1" lang="ja-JP" altLang="en-US" dirty="0"/>
                    </a:p>
                  </a:txBody>
                  <a:tcPr/>
                </a:tc>
                <a:extLst>
                  <a:ext uri="{0D108BD9-81ED-4DB2-BD59-A6C34878D82A}">
                    <a16:rowId xmlns:a16="http://schemas.microsoft.com/office/drawing/2014/main" val="471444464"/>
                  </a:ext>
                </a:extLst>
              </a:tr>
            </a:tbl>
          </a:graphicData>
        </a:graphic>
      </p:graphicFrame>
      <p:grpSp>
        <p:nvGrpSpPr>
          <p:cNvPr id="10" name="グループ化 9">
            <a:extLst>
              <a:ext uri="{FF2B5EF4-FFF2-40B4-BE49-F238E27FC236}">
                <a16:creationId xmlns:a16="http://schemas.microsoft.com/office/drawing/2014/main" id="{1F2017D5-D902-422E-B9D9-6629D27C592C}"/>
              </a:ext>
            </a:extLst>
          </p:cNvPr>
          <p:cNvGrpSpPr/>
          <p:nvPr/>
        </p:nvGrpSpPr>
        <p:grpSpPr>
          <a:xfrm>
            <a:off x="0" y="1337625"/>
            <a:ext cx="8498887" cy="5641755"/>
            <a:chOff x="879782" y="1216245"/>
            <a:chExt cx="10716104" cy="5641755"/>
          </a:xfrm>
        </p:grpSpPr>
        <p:graphicFrame>
          <p:nvGraphicFramePr>
            <p:cNvPr id="11" name="グラフ 10">
              <a:extLst>
                <a:ext uri="{FF2B5EF4-FFF2-40B4-BE49-F238E27FC236}">
                  <a16:creationId xmlns:a16="http://schemas.microsoft.com/office/drawing/2014/main" id="{A2D4C40C-FAC9-43DC-86C7-D4D3EDC92458}"/>
                </a:ext>
              </a:extLst>
            </p:cNvPr>
            <p:cNvGraphicFramePr/>
            <p:nvPr/>
          </p:nvGraphicFramePr>
          <p:xfrm>
            <a:off x="879782" y="1216245"/>
            <a:ext cx="10674519" cy="29956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グラフ 11">
              <a:extLst>
                <a:ext uri="{FF2B5EF4-FFF2-40B4-BE49-F238E27FC236}">
                  <a16:creationId xmlns:a16="http://schemas.microsoft.com/office/drawing/2014/main" id="{662ACA7C-9EC4-4673-B870-EC02143E44CE}"/>
                </a:ext>
              </a:extLst>
            </p:cNvPr>
            <p:cNvGraphicFramePr/>
            <p:nvPr/>
          </p:nvGraphicFramePr>
          <p:xfrm>
            <a:off x="921367" y="3862341"/>
            <a:ext cx="10674519" cy="2995659"/>
          </p:xfrm>
          <a:graphic>
            <a:graphicData uri="http://schemas.openxmlformats.org/drawingml/2006/chart">
              <c:chart xmlns:c="http://schemas.openxmlformats.org/drawingml/2006/chart" xmlns:r="http://schemas.openxmlformats.org/officeDocument/2006/relationships" r:id="rId4"/>
            </a:graphicData>
          </a:graphic>
        </p:graphicFrame>
      </p:gr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15</a:t>
            </a:fld>
            <a:endParaRPr lang="ja-JP" altLang="en-US">
              <a:solidFill>
                <a:prstClr val="black">
                  <a:tint val="75000"/>
                </a:prstClr>
              </a:solidFill>
            </a:endParaRPr>
          </a:p>
        </p:txBody>
      </p:sp>
    </p:spTree>
    <p:extLst>
      <p:ext uri="{BB962C8B-B14F-4D97-AF65-F5344CB8AC3E}">
        <p14:creationId xmlns:p14="http://schemas.microsoft.com/office/powerpoint/2010/main" val="2022029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EFD517-D1EE-40FB-BBB9-C433EB634029}"/>
              </a:ext>
            </a:extLst>
          </p:cNvPr>
          <p:cNvSpPr>
            <a:spLocks noGrp="1"/>
          </p:cNvSpPr>
          <p:nvPr>
            <p:ph type="title"/>
          </p:nvPr>
        </p:nvSpPr>
        <p:spPr/>
        <p:txBody>
          <a:bodyPr/>
          <a:lstStyle/>
          <a:p>
            <a:r>
              <a:rPr lang="ja-JP" altLang="en-US" dirty="0"/>
              <a:t>④直線距離と配達予定時刻に着目した最適化</a:t>
            </a:r>
            <a:r>
              <a:rPr lang="en-US" altLang="ja-JP" dirty="0"/>
              <a:t>(</a:t>
            </a:r>
            <a:r>
              <a:rPr lang="ja-JP" altLang="en-US" dirty="0"/>
              <a:t>配達順</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B9AE082-84F9-425B-AFD3-4218E4ED5E02}"/>
              </a:ext>
            </a:extLst>
          </p:cNvPr>
          <p:cNvSpPr>
            <a:spLocks noGrp="1"/>
          </p:cNvSpPr>
          <p:nvPr>
            <p:ph idx="1"/>
          </p:nvPr>
        </p:nvSpPr>
        <p:spPr>
          <a:xfrm>
            <a:off x="838200" y="1266443"/>
            <a:ext cx="3288738" cy="565177"/>
          </a:xfrm>
        </p:spPr>
        <p:txBody>
          <a:bodyPr/>
          <a:lstStyle/>
          <a:p>
            <a:pPr marL="0" indent="0">
              <a:buNone/>
            </a:pPr>
            <a:r>
              <a:rPr kumimoji="1" lang="ja-JP" altLang="en-US" dirty="0"/>
              <a:t>各ドライバーの配達順</a:t>
            </a:r>
          </a:p>
        </p:txBody>
      </p:sp>
      <p:sp>
        <p:nvSpPr>
          <p:cNvPr id="4" name="スライド番号プレースホルダー 3">
            <a:extLst>
              <a:ext uri="{FF2B5EF4-FFF2-40B4-BE49-F238E27FC236}">
                <a16:creationId xmlns:a16="http://schemas.microsoft.com/office/drawing/2014/main" id="{3F75E5F8-3A2F-43E8-89BB-3E6CF471DE78}"/>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16</a:t>
            </a:fld>
            <a:endParaRPr lang="ja-JP" altLang="en-US">
              <a:solidFill>
                <a:prstClr val="black">
                  <a:tint val="75000"/>
                </a:prstClr>
              </a:solidFill>
            </a:endParaRPr>
          </a:p>
        </p:txBody>
      </p:sp>
      <p:pic>
        <p:nvPicPr>
          <p:cNvPr id="7" name="図 6" descr="グラフ, 折れ線グラフ&#10;&#10;自動的に生成された説明">
            <a:extLst>
              <a:ext uri="{FF2B5EF4-FFF2-40B4-BE49-F238E27FC236}">
                <a16:creationId xmlns:a16="http://schemas.microsoft.com/office/drawing/2014/main" id="{084C5A4C-7796-479B-A322-3C5B54084BDE}"/>
              </a:ext>
            </a:extLst>
          </p:cNvPr>
          <p:cNvPicPr>
            <a:picLocks noChangeAspect="1"/>
          </p:cNvPicPr>
          <p:nvPr/>
        </p:nvPicPr>
        <p:blipFill rotWithShape="1">
          <a:blip r:embed="rId2">
            <a:extLst>
              <a:ext uri="{28A0092B-C50C-407E-A947-70E740481C1C}">
                <a14:useLocalDpi xmlns:a14="http://schemas.microsoft.com/office/drawing/2010/main" val="0"/>
              </a:ext>
            </a:extLst>
          </a:blip>
          <a:srcRect t="11132"/>
          <a:stretch/>
        </p:blipFill>
        <p:spPr>
          <a:xfrm>
            <a:off x="7379936" y="2469225"/>
            <a:ext cx="2880000" cy="1919549"/>
          </a:xfrm>
          <a:prstGeom prst="rect">
            <a:avLst/>
          </a:prstGeom>
        </p:spPr>
      </p:pic>
      <p:pic>
        <p:nvPicPr>
          <p:cNvPr id="9" name="図 8" descr="グラフ, 折れ線グラフ&#10;&#10;自動的に生成された説明">
            <a:extLst>
              <a:ext uri="{FF2B5EF4-FFF2-40B4-BE49-F238E27FC236}">
                <a16:creationId xmlns:a16="http://schemas.microsoft.com/office/drawing/2014/main" id="{785D9BFF-968E-40A4-A94E-66C754A5D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32" y="2195061"/>
            <a:ext cx="2880000" cy="2160000"/>
          </a:xfrm>
          <a:prstGeom prst="rect">
            <a:avLst/>
          </a:prstGeom>
        </p:spPr>
      </p:pic>
      <p:sp>
        <p:nvSpPr>
          <p:cNvPr id="10" name="テキスト ボックス 9">
            <a:extLst>
              <a:ext uri="{FF2B5EF4-FFF2-40B4-BE49-F238E27FC236}">
                <a16:creationId xmlns:a16="http://schemas.microsoft.com/office/drawing/2014/main" id="{3748BBBE-5489-4202-93AA-DCC6B36DA886}"/>
              </a:ext>
            </a:extLst>
          </p:cNvPr>
          <p:cNvSpPr txBox="1"/>
          <p:nvPr/>
        </p:nvSpPr>
        <p:spPr>
          <a:xfrm>
            <a:off x="2203158" y="1825729"/>
            <a:ext cx="2353547" cy="369332"/>
          </a:xfrm>
          <a:prstGeom prst="rect">
            <a:avLst/>
          </a:prstGeom>
          <a:noFill/>
        </p:spPr>
        <p:txBody>
          <a:bodyPr wrap="square" rtlCol="0">
            <a:spAutoFit/>
          </a:bodyPr>
          <a:lstStyle/>
          <a:p>
            <a:pPr algn="ctr"/>
            <a:r>
              <a:rPr kumimoji="1" lang="ja-JP" altLang="en-US" b="1" dirty="0"/>
              <a:t>距離のみを考慮</a:t>
            </a:r>
          </a:p>
        </p:txBody>
      </p:sp>
      <p:sp>
        <p:nvSpPr>
          <p:cNvPr id="11" name="テキスト ボックス 10">
            <a:extLst>
              <a:ext uri="{FF2B5EF4-FFF2-40B4-BE49-F238E27FC236}">
                <a16:creationId xmlns:a16="http://schemas.microsoft.com/office/drawing/2014/main" id="{5B1CE773-74F0-4F58-9B08-3764181EBB98}"/>
              </a:ext>
            </a:extLst>
          </p:cNvPr>
          <p:cNvSpPr txBox="1"/>
          <p:nvPr/>
        </p:nvSpPr>
        <p:spPr>
          <a:xfrm>
            <a:off x="7326564" y="1825729"/>
            <a:ext cx="2859534" cy="369332"/>
          </a:xfrm>
          <a:prstGeom prst="rect">
            <a:avLst/>
          </a:prstGeom>
          <a:noFill/>
        </p:spPr>
        <p:txBody>
          <a:bodyPr wrap="square" rtlCol="0">
            <a:spAutoFit/>
          </a:bodyPr>
          <a:lstStyle/>
          <a:p>
            <a:pPr algn="ctr"/>
            <a:r>
              <a:rPr kumimoji="1" lang="ja-JP" altLang="en-US" b="1" dirty="0"/>
              <a:t>距離と配達予定時間を考慮</a:t>
            </a:r>
          </a:p>
        </p:txBody>
      </p:sp>
      <p:pic>
        <p:nvPicPr>
          <p:cNvPr id="13" name="図 12" descr="グラフ, 折れ線グラフ&#10;&#10;自動的に生成された説明">
            <a:extLst>
              <a:ext uri="{FF2B5EF4-FFF2-40B4-BE49-F238E27FC236}">
                <a16:creationId xmlns:a16="http://schemas.microsoft.com/office/drawing/2014/main" id="{8A863014-FBDF-45A4-9D20-76D901981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3752" y="4485057"/>
            <a:ext cx="2880000" cy="2160000"/>
          </a:xfrm>
          <a:prstGeom prst="rect">
            <a:avLst/>
          </a:prstGeom>
        </p:spPr>
      </p:pic>
      <p:pic>
        <p:nvPicPr>
          <p:cNvPr id="15" name="図 14" descr="グラフ, 折れ線グラフ&#10;&#10;自動的に生成された説明">
            <a:extLst>
              <a:ext uri="{FF2B5EF4-FFF2-40B4-BE49-F238E27FC236}">
                <a16:creationId xmlns:a16="http://schemas.microsoft.com/office/drawing/2014/main" id="{3A136E05-4EDC-40CA-8400-49A4F5386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9931" y="4485057"/>
            <a:ext cx="2880000" cy="2160000"/>
          </a:xfrm>
          <a:prstGeom prst="rect">
            <a:avLst/>
          </a:prstGeom>
        </p:spPr>
      </p:pic>
      <p:cxnSp>
        <p:nvCxnSpPr>
          <p:cNvPr id="17" name="直線矢印コネクタ 16">
            <a:extLst>
              <a:ext uri="{FF2B5EF4-FFF2-40B4-BE49-F238E27FC236}">
                <a16:creationId xmlns:a16="http://schemas.microsoft.com/office/drawing/2014/main" id="{293899CE-287E-4114-A113-3DA15317782F}"/>
              </a:ext>
            </a:extLst>
          </p:cNvPr>
          <p:cNvCxnSpPr>
            <a:stCxn id="9" idx="3"/>
          </p:cNvCxnSpPr>
          <p:nvPr/>
        </p:nvCxnSpPr>
        <p:spPr>
          <a:xfrm>
            <a:off x="4819932" y="3275061"/>
            <a:ext cx="2438624"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D81C104-0FB9-4850-AB23-83F401EA261B}"/>
              </a:ext>
            </a:extLst>
          </p:cNvPr>
          <p:cNvCxnSpPr>
            <a:cxnSpLocks/>
            <a:stCxn id="15" idx="3"/>
          </p:cNvCxnSpPr>
          <p:nvPr/>
        </p:nvCxnSpPr>
        <p:spPr>
          <a:xfrm>
            <a:off x="4819931" y="5565057"/>
            <a:ext cx="243862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5DAA7B10-C32D-41AF-A2C8-A6478E6C8C8D}"/>
              </a:ext>
            </a:extLst>
          </p:cNvPr>
          <p:cNvSpPr/>
          <p:nvPr/>
        </p:nvSpPr>
        <p:spPr>
          <a:xfrm>
            <a:off x="4975140" y="4052134"/>
            <a:ext cx="2128206" cy="8658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配達順が</a:t>
            </a:r>
            <a:br>
              <a:rPr kumimoji="1" lang="en-US" altLang="ja-JP" dirty="0"/>
            </a:br>
            <a:r>
              <a:rPr kumimoji="1" lang="ja-JP" altLang="en-US" dirty="0"/>
              <a:t>大きく異なる</a:t>
            </a:r>
          </a:p>
        </p:txBody>
      </p:sp>
    </p:spTree>
    <p:extLst>
      <p:ext uri="{BB962C8B-B14F-4D97-AF65-F5344CB8AC3E}">
        <p14:creationId xmlns:p14="http://schemas.microsoft.com/office/powerpoint/2010/main" val="3914389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課題</a:t>
            </a:r>
            <a:r>
              <a:rPr lang="en-US" altLang="ja-JP" dirty="0"/>
              <a:t>A:</a:t>
            </a:r>
            <a:r>
              <a:rPr lang="ja-JP" altLang="en-US" dirty="0"/>
              <a:t>まとめと考察</a:t>
            </a:r>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17</a:t>
            </a:fld>
            <a:endParaRPr lang="ja-JP" altLang="en-US">
              <a:solidFill>
                <a:prstClr val="black">
                  <a:tint val="75000"/>
                </a:prstClr>
              </a:solidFill>
            </a:endParaRPr>
          </a:p>
        </p:txBody>
      </p:sp>
      <p:sp>
        <p:nvSpPr>
          <p:cNvPr id="7" name="テキスト ボックス 6"/>
          <p:cNvSpPr txBox="1"/>
          <p:nvPr/>
        </p:nvSpPr>
        <p:spPr>
          <a:xfrm>
            <a:off x="921107" y="1215615"/>
            <a:ext cx="7710765" cy="1323439"/>
          </a:xfrm>
          <a:prstGeom prst="rect">
            <a:avLst/>
          </a:prstGeom>
          <a:noFill/>
        </p:spPr>
        <p:txBody>
          <a:bodyPr wrap="none" rtlCol="0">
            <a:spAutoFit/>
          </a:bodyPr>
          <a:lstStyle/>
          <a:p>
            <a:r>
              <a:rPr lang="ja-JP" altLang="en-US" sz="2000" dirty="0"/>
              <a:t>①</a:t>
            </a:r>
            <a:r>
              <a:rPr lang="ja-JP" altLang="en-US" sz="2000" b="1" dirty="0"/>
              <a:t>直線距離のみに着目した配達ルートの最適化</a:t>
            </a:r>
            <a:endParaRPr lang="en-US" altLang="ja-JP" sz="2000" dirty="0"/>
          </a:p>
          <a:p>
            <a:r>
              <a:rPr lang="ja-JP" altLang="en-US" sz="2000" dirty="0"/>
              <a:t>・配送距離は平均して</a:t>
            </a:r>
            <a:r>
              <a:rPr lang="en-US" altLang="ja-JP" sz="2000" dirty="0"/>
              <a:t>2.5km</a:t>
            </a:r>
            <a:r>
              <a:rPr lang="ja-JP" altLang="en-US" sz="2000" dirty="0"/>
              <a:t>減少することができた</a:t>
            </a:r>
            <a:endParaRPr lang="en-US" altLang="ja-JP" sz="2000" dirty="0"/>
          </a:p>
          <a:p>
            <a:r>
              <a:rPr kumimoji="1" lang="ja-JP" altLang="en-US" sz="2000" dirty="0"/>
              <a:t>・厳密解、近似解のどちらもドライバーの配送距離を</a:t>
            </a:r>
            <a:r>
              <a:rPr lang="ja-JP" altLang="en-US" sz="2000" dirty="0"/>
              <a:t>同程度減少できた</a:t>
            </a:r>
            <a:endParaRPr lang="en-US" altLang="ja-JP" sz="2000" dirty="0"/>
          </a:p>
          <a:p>
            <a:r>
              <a:rPr kumimoji="1" lang="ja-JP" altLang="en-US" sz="2000" dirty="0"/>
              <a:t>→近似解が効率よく最適化できる</a:t>
            </a:r>
          </a:p>
        </p:txBody>
      </p:sp>
      <p:sp>
        <p:nvSpPr>
          <p:cNvPr id="8" name="テキスト ボックス 7"/>
          <p:cNvSpPr txBox="1"/>
          <p:nvPr/>
        </p:nvSpPr>
        <p:spPr>
          <a:xfrm>
            <a:off x="921107" y="2892079"/>
            <a:ext cx="6239209" cy="1323439"/>
          </a:xfrm>
          <a:prstGeom prst="rect">
            <a:avLst/>
          </a:prstGeom>
          <a:noFill/>
        </p:spPr>
        <p:txBody>
          <a:bodyPr wrap="none" rtlCol="0">
            <a:spAutoFit/>
          </a:bodyPr>
          <a:lstStyle/>
          <a:p>
            <a:r>
              <a:rPr kumimoji="1" lang="ja-JP" altLang="en-US" sz="2000" dirty="0"/>
              <a:t>②</a:t>
            </a:r>
            <a:r>
              <a:rPr lang="ja-JP" altLang="en-US" sz="2000" b="1" dirty="0"/>
              <a:t>直線距離と人数に着目した配達ルートの最適化</a:t>
            </a:r>
            <a:endParaRPr kumimoji="1" lang="en-US" altLang="ja-JP" sz="2000" dirty="0"/>
          </a:p>
          <a:p>
            <a:r>
              <a:rPr lang="ja-JP" altLang="en-US" sz="2000" dirty="0"/>
              <a:t>・ドライバー人数を削減しても急激に距離は増えなかった</a:t>
            </a:r>
            <a:endParaRPr lang="en-US" altLang="ja-JP" sz="2000" dirty="0"/>
          </a:p>
          <a:p>
            <a:r>
              <a:rPr kumimoji="1" lang="ja-JP" altLang="en-US" sz="2000" dirty="0"/>
              <a:t>→ドライバー人数を削減する余地がある</a:t>
            </a:r>
            <a:endParaRPr kumimoji="1" lang="en-US" altLang="ja-JP" sz="2000" dirty="0"/>
          </a:p>
          <a:p>
            <a:endParaRPr kumimoji="1" lang="ja-JP" altLang="en-US" sz="2000" dirty="0"/>
          </a:p>
        </p:txBody>
      </p:sp>
      <p:sp>
        <p:nvSpPr>
          <p:cNvPr id="9" name="テキスト ボックス 8"/>
          <p:cNvSpPr txBox="1"/>
          <p:nvPr/>
        </p:nvSpPr>
        <p:spPr>
          <a:xfrm>
            <a:off x="921107" y="4380887"/>
            <a:ext cx="4724370" cy="707886"/>
          </a:xfrm>
          <a:prstGeom prst="rect">
            <a:avLst/>
          </a:prstGeom>
          <a:noFill/>
        </p:spPr>
        <p:txBody>
          <a:bodyPr wrap="none" rtlCol="0">
            <a:spAutoFit/>
          </a:bodyPr>
          <a:lstStyle/>
          <a:p>
            <a:r>
              <a:rPr kumimoji="1" lang="ja-JP" altLang="en-US" sz="2000" dirty="0"/>
              <a:t>③</a:t>
            </a:r>
            <a:r>
              <a:rPr lang="ja-JP" altLang="en-US" sz="2000" b="1" dirty="0"/>
              <a:t>道路距離を用いた配達ルートの最適化</a:t>
            </a:r>
            <a:endParaRPr kumimoji="1" lang="en-US" altLang="ja-JP" sz="2000" dirty="0"/>
          </a:p>
          <a:p>
            <a:r>
              <a:rPr kumimoji="1" lang="ja-JP" altLang="en-US" sz="2000" dirty="0"/>
              <a:t>・道路距離を用いると</a:t>
            </a:r>
            <a:r>
              <a:rPr lang="ja-JP" altLang="en-US" sz="2000" dirty="0"/>
              <a:t>平均</a:t>
            </a:r>
            <a:r>
              <a:rPr lang="en-US" altLang="ja-JP" sz="2000" dirty="0"/>
              <a:t>1.37</a:t>
            </a:r>
            <a:r>
              <a:rPr lang="ja-JP" altLang="en-US" sz="2000" dirty="0"/>
              <a:t>倍増加する</a:t>
            </a:r>
            <a:endParaRPr kumimoji="1" lang="ja-JP" altLang="en-US" sz="2000" dirty="0"/>
          </a:p>
        </p:txBody>
      </p:sp>
      <p:sp>
        <p:nvSpPr>
          <p:cNvPr id="10" name="テキスト ボックス 9"/>
          <p:cNvSpPr txBox="1"/>
          <p:nvPr/>
        </p:nvSpPr>
        <p:spPr>
          <a:xfrm>
            <a:off x="921107" y="5475643"/>
            <a:ext cx="8975534" cy="1015663"/>
          </a:xfrm>
          <a:prstGeom prst="rect">
            <a:avLst/>
          </a:prstGeom>
          <a:noFill/>
        </p:spPr>
        <p:txBody>
          <a:bodyPr wrap="none" rtlCol="0">
            <a:spAutoFit/>
          </a:bodyPr>
          <a:lstStyle/>
          <a:p>
            <a:r>
              <a:rPr kumimoji="1" lang="ja-JP" altLang="en-US" sz="2000" dirty="0"/>
              <a:t>④</a:t>
            </a:r>
            <a:r>
              <a:rPr lang="ja-JP" altLang="en-US" sz="2000" b="1" dirty="0"/>
              <a:t>直線距離と配達予定時刻に着目した最適化</a:t>
            </a:r>
            <a:endParaRPr kumimoji="1" lang="en-US" altLang="ja-JP" sz="2000" dirty="0"/>
          </a:p>
          <a:p>
            <a:r>
              <a:rPr lang="ja-JP" altLang="en-US" sz="2000" dirty="0"/>
              <a:t>・配送順は大きく変わる場合もあるが、①に比べ配送距離は大きく変わらなかった</a:t>
            </a:r>
            <a:endParaRPr lang="en-US" altLang="ja-JP" sz="2000" dirty="0"/>
          </a:p>
          <a:p>
            <a:r>
              <a:rPr kumimoji="1" lang="ja-JP" altLang="en-US" sz="2000" dirty="0"/>
              <a:t>→現実的な条件を付加しても配送距離を短縮することができる</a:t>
            </a:r>
          </a:p>
        </p:txBody>
      </p:sp>
    </p:spTree>
    <p:extLst>
      <p:ext uri="{BB962C8B-B14F-4D97-AF65-F5344CB8AC3E}">
        <p14:creationId xmlns:p14="http://schemas.microsoft.com/office/powerpoint/2010/main" val="2355095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9448800" y="6492875"/>
            <a:ext cx="2743200" cy="365125"/>
          </a:xfrm>
        </p:spPr>
        <p:txBody>
          <a:bodyPr/>
          <a:lstStyle/>
          <a:p>
            <a:fld id="{CEB7DA37-C9A5-DE49-A030-13E85B6619B1}" type="slidenum">
              <a:rPr lang="ja-JP" altLang="en-US" smtClean="0">
                <a:solidFill>
                  <a:prstClr val="black">
                    <a:tint val="75000"/>
                  </a:prstClr>
                </a:solidFill>
              </a:rPr>
              <a:pPr/>
              <a:t>18</a:t>
            </a:fld>
            <a:endParaRPr lang="ja-JP" altLang="en-US">
              <a:solidFill>
                <a:prstClr val="black">
                  <a:tint val="75000"/>
                </a:prstClr>
              </a:solidFill>
            </a:endParaRPr>
          </a:p>
        </p:txBody>
      </p:sp>
      <p:sp>
        <p:nvSpPr>
          <p:cNvPr id="8" name="テキスト ボックス 7"/>
          <p:cNvSpPr txBox="1"/>
          <p:nvPr/>
        </p:nvSpPr>
        <p:spPr>
          <a:xfrm>
            <a:off x="118334" y="2624866"/>
            <a:ext cx="12223218" cy="769441"/>
          </a:xfrm>
          <a:prstGeom prst="rect">
            <a:avLst/>
          </a:prstGeom>
          <a:noFill/>
        </p:spPr>
        <p:txBody>
          <a:bodyPr wrap="none" rtlCol="0">
            <a:spAutoFit/>
          </a:bodyPr>
          <a:lstStyle/>
          <a:p>
            <a:r>
              <a:rPr kumimoji="1" lang="ja-JP" altLang="en-US" sz="4400" b="1" dirty="0"/>
              <a:t>課題</a:t>
            </a:r>
            <a:r>
              <a:rPr kumimoji="1" lang="en-US" altLang="ja-JP" sz="4400" b="1" dirty="0"/>
              <a:t>B.</a:t>
            </a:r>
            <a:r>
              <a:rPr lang="ja-JP" altLang="en-US" sz="4400" b="1" dirty="0"/>
              <a:t>ベテランドライバーの組むような順序の算出</a:t>
            </a:r>
            <a:endParaRPr kumimoji="1" lang="ja-JP" altLang="en-US" sz="4400" dirty="0"/>
          </a:p>
        </p:txBody>
      </p:sp>
    </p:spTree>
    <p:extLst>
      <p:ext uri="{BB962C8B-B14F-4D97-AF65-F5344CB8AC3E}">
        <p14:creationId xmlns:p14="http://schemas.microsoft.com/office/powerpoint/2010/main" val="2154340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97414"/>
            <a:ext cx="11467454" cy="565176"/>
          </a:xfrm>
        </p:spPr>
        <p:txBody>
          <a:bodyPr/>
          <a:lstStyle/>
          <a:p>
            <a:r>
              <a:rPr kumimoji="1" lang="ja-JP" altLang="en-US" dirty="0"/>
              <a:t>分析方針</a:t>
            </a: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19</a:t>
            </a:fld>
            <a:endParaRPr lang="ja-JP" altLang="en-US">
              <a:solidFill>
                <a:prstClr val="black">
                  <a:tint val="75000"/>
                </a:prstClr>
              </a:solidFill>
            </a:endParaRPr>
          </a:p>
        </p:txBody>
      </p:sp>
      <p:sp>
        <p:nvSpPr>
          <p:cNvPr id="3" name="正方形/長方形 2">
            <a:extLst>
              <a:ext uri="{FF2B5EF4-FFF2-40B4-BE49-F238E27FC236}">
                <a16:creationId xmlns:a16="http://schemas.microsoft.com/office/drawing/2014/main" id="{3FB5D490-C32D-459B-84CB-26B661E86670}"/>
              </a:ext>
            </a:extLst>
          </p:cNvPr>
          <p:cNvSpPr/>
          <p:nvPr/>
        </p:nvSpPr>
        <p:spPr>
          <a:xfrm>
            <a:off x="4251434" y="6083830"/>
            <a:ext cx="7362496" cy="646331"/>
          </a:xfrm>
          <a:prstGeom prst="rect">
            <a:avLst/>
          </a:prstGeom>
        </p:spPr>
        <p:txBody>
          <a:bodyPr wrap="square">
            <a:spAutoFit/>
          </a:bodyPr>
          <a:lstStyle/>
          <a:p>
            <a:r>
              <a:rPr lang="en-US" altLang="ja-JP" dirty="0"/>
              <a:t>[1]</a:t>
            </a:r>
            <a:r>
              <a:rPr lang="ja-JP" altLang="en-US" dirty="0"/>
              <a:t> 「三木彰馬、榎原博之：深層学習を用いた巡回セールスマン問題の解法</a:t>
            </a:r>
            <a:r>
              <a:rPr lang="en-US" altLang="ja-JP" dirty="0"/>
              <a:t>,</a:t>
            </a:r>
          </a:p>
          <a:p>
            <a:r>
              <a:rPr lang="en-US" altLang="ja-JP" dirty="0"/>
              <a:t>     </a:t>
            </a:r>
            <a:r>
              <a:rPr lang="ja-JP" altLang="en-US" dirty="0"/>
              <a:t>情報処理学会研究報告</a:t>
            </a:r>
            <a:r>
              <a:rPr lang="en-US" altLang="ja-JP" dirty="0"/>
              <a:t>, Vol.60, No.2, pp.651-659, 2019</a:t>
            </a:r>
            <a:r>
              <a:rPr lang="ja-JP" altLang="en-US" dirty="0"/>
              <a:t>」</a:t>
            </a:r>
          </a:p>
        </p:txBody>
      </p:sp>
      <p:sp>
        <p:nvSpPr>
          <p:cNvPr id="9" name="コンテンツ プレースホルダー 2">
            <a:extLst>
              <a:ext uri="{FF2B5EF4-FFF2-40B4-BE49-F238E27FC236}">
                <a16:creationId xmlns:a16="http://schemas.microsoft.com/office/drawing/2014/main" id="{BF8E82A0-474F-461F-B98A-E81C5419CC31}"/>
              </a:ext>
            </a:extLst>
          </p:cNvPr>
          <p:cNvSpPr>
            <a:spLocks noGrp="1"/>
          </p:cNvSpPr>
          <p:nvPr>
            <p:ph idx="1"/>
          </p:nvPr>
        </p:nvSpPr>
        <p:spPr>
          <a:xfrm>
            <a:off x="838199" y="1245472"/>
            <a:ext cx="10887635" cy="3510460"/>
          </a:xfrm>
        </p:spPr>
        <p:txBody>
          <a:bodyPr>
            <a:normAutofit/>
          </a:bodyPr>
          <a:lstStyle/>
          <a:p>
            <a:pPr marL="0" indent="0">
              <a:lnSpc>
                <a:spcPct val="100000"/>
              </a:lnSpc>
              <a:buNone/>
            </a:pPr>
            <a:r>
              <a:rPr lang="ja-JP" altLang="en-US" b="1" dirty="0"/>
              <a:t>課題</a:t>
            </a:r>
            <a:r>
              <a:rPr lang="en-US" altLang="ja-JP" b="1" dirty="0"/>
              <a:t>B. </a:t>
            </a:r>
            <a:r>
              <a:rPr lang="ja-JP" altLang="en-US" sz="2800" b="1" dirty="0"/>
              <a:t>ベテランドライバーの組むような順序の算出　：　</a:t>
            </a:r>
            <a:r>
              <a:rPr lang="en-US" altLang="ja-JP" sz="2800" b="1" dirty="0"/>
              <a:t>2020.6.11</a:t>
            </a:r>
            <a:r>
              <a:rPr lang="ja-JP" altLang="en-US" sz="2800" b="1" dirty="0"/>
              <a:t>　木</a:t>
            </a:r>
            <a:br>
              <a:rPr lang="en-US" altLang="ja-JP" b="1" dirty="0"/>
            </a:br>
            <a:r>
              <a:rPr lang="ja-JP" altLang="en-US" dirty="0"/>
              <a:t>配達実績のデータを活用し、ベテランドライバーの配達順序を</a:t>
            </a:r>
            <a:br>
              <a:rPr lang="en-US" altLang="ja-JP" dirty="0"/>
            </a:br>
            <a:r>
              <a:rPr lang="ja-JP" altLang="en-US" dirty="0"/>
              <a:t>機械的に算出したい</a:t>
            </a:r>
            <a:endParaRPr lang="en-US" altLang="ja-JP" dirty="0"/>
          </a:p>
          <a:p>
            <a:pPr marL="285750" indent="-285750">
              <a:lnSpc>
                <a:spcPct val="100000"/>
              </a:lnSpc>
              <a:buFont typeface="Wingdings" panose="05000000000000000000" pitchFamily="2" charset="2"/>
              <a:buChar char="l"/>
            </a:pPr>
            <a:endParaRPr lang="en-US" altLang="ja-JP" dirty="0"/>
          </a:p>
          <a:p>
            <a:pPr marL="285750" indent="-285750">
              <a:lnSpc>
                <a:spcPct val="100000"/>
              </a:lnSpc>
              <a:buFont typeface="Wingdings" panose="05000000000000000000" pitchFamily="2" charset="2"/>
              <a:buChar char="l"/>
            </a:pPr>
            <a:r>
              <a:rPr lang="ja-JP" altLang="en-US" b="1" dirty="0"/>
              <a:t>論文：深層学習を用いた巡回セールスマン問題の解法 </a:t>
            </a:r>
            <a:r>
              <a:rPr lang="en-US" altLang="ja-JP" dirty="0"/>
              <a:t>[1]</a:t>
            </a:r>
            <a:br>
              <a:rPr lang="en-US" altLang="ja-JP" b="1" dirty="0"/>
            </a:br>
            <a:r>
              <a:rPr lang="en-US" altLang="ja-JP" dirty="0"/>
              <a:t>CNN</a:t>
            </a:r>
            <a:r>
              <a:rPr lang="ja-JP" altLang="en-US" dirty="0"/>
              <a:t>を用いて最適経路を画像として学習することで、最適経路に含まれうる</a:t>
            </a:r>
            <a:br>
              <a:rPr lang="en-US" altLang="ja-JP" dirty="0"/>
            </a:br>
            <a:r>
              <a:rPr lang="ja-JP" altLang="en-US" dirty="0"/>
              <a:t>辺の分布を求め、これにより計算される優良エッジ値（辺を通る確率）を</a:t>
            </a:r>
            <a:br>
              <a:rPr lang="en-US" altLang="ja-JP" dirty="0"/>
            </a:br>
            <a:r>
              <a:rPr lang="ja-JP" altLang="en-US" dirty="0"/>
              <a:t>利用して近傍探索を行う</a:t>
            </a:r>
            <a:endParaRPr lang="en-US" altLang="ja-JP" b="1" dirty="0"/>
          </a:p>
        </p:txBody>
      </p:sp>
      <p:sp>
        <p:nvSpPr>
          <p:cNvPr id="5" name="正方形/長方形 4">
            <a:extLst>
              <a:ext uri="{FF2B5EF4-FFF2-40B4-BE49-F238E27FC236}">
                <a16:creationId xmlns:a16="http://schemas.microsoft.com/office/drawing/2014/main" id="{408182C1-D796-4FC2-B47C-4BF01F865C9F}"/>
              </a:ext>
            </a:extLst>
          </p:cNvPr>
          <p:cNvSpPr/>
          <p:nvPr/>
        </p:nvSpPr>
        <p:spPr>
          <a:xfrm>
            <a:off x="1049445" y="5045429"/>
            <a:ext cx="10093109" cy="461665"/>
          </a:xfrm>
          <a:prstGeom prst="rect">
            <a:avLst/>
          </a:prstGeom>
        </p:spPr>
        <p:txBody>
          <a:bodyPr wrap="square" anchor="ctr">
            <a:spAutoFit/>
          </a:bodyPr>
          <a:lstStyle/>
          <a:p>
            <a:pPr algn="ctr"/>
            <a:r>
              <a:rPr lang="ja-JP" altLang="en-US" sz="3600" b="1" u="sng" baseline="-25000" dirty="0"/>
              <a:t>ベテランドライバーの配達順序を教師データとして</a:t>
            </a:r>
            <a:r>
              <a:rPr lang="en-US" altLang="ja-JP" sz="3600" b="1" u="sng" baseline="-25000" dirty="0"/>
              <a:t>CNN</a:t>
            </a:r>
            <a:r>
              <a:rPr lang="ja-JP" altLang="en-US" sz="3600" b="1" u="sng" baseline="-25000" dirty="0"/>
              <a:t>の学習を行う</a:t>
            </a:r>
          </a:p>
        </p:txBody>
      </p:sp>
    </p:spTree>
    <p:extLst>
      <p:ext uri="{BB962C8B-B14F-4D97-AF65-F5344CB8AC3E}">
        <p14:creationId xmlns:p14="http://schemas.microsoft.com/office/powerpoint/2010/main" val="308068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dirty="0"/>
              <a:t>背景</a:t>
            </a:r>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299" y="3363578"/>
            <a:ext cx="9595401" cy="2445887"/>
          </a:xfrm>
          <a:prstGeom prst="rect">
            <a:avLst/>
          </a:prstGeom>
        </p:spPr>
      </p:pic>
      <p:sp>
        <p:nvSpPr>
          <p:cNvPr id="15" name="角丸四角形 14"/>
          <p:cNvSpPr/>
          <p:nvPr/>
        </p:nvSpPr>
        <p:spPr>
          <a:xfrm>
            <a:off x="960895" y="1084881"/>
            <a:ext cx="1255363" cy="5114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現状</a:t>
            </a:r>
          </a:p>
        </p:txBody>
      </p:sp>
      <p:sp>
        <p:nvSpPr>
          <p:cNvPr id="16" name="テキスト ボックス 15"/>
          <p:cNvSpPr txBox="1"/>
          <p:nvPr/>
        </p:nvSpPr>
        <p:spPr>
          <a:xfrm>
            <a:off x="684575" y="1570643"/>
            <a:ext cx="8143576" cy="461665"/>
          </a:xfrm>
          <a:prstGeom prst="rect">
            <a:avLst/>
          </a:prstGeom>
          <a:noFill/>
        </p:spPr>
        <p:txBody>
          <a:bodyPr wrap="none" rtlCol="0">
            <a:spAutoFit/>
          </a:bodyPr>
          <a:lstStyle/>
          <a:p>
            <a:r>
              <a:rPr kumimoji="1" lang="ja-JP" altLang="en-US" sz="2400" b="1" dirty="0"/>
              <a:t>配送順やルートはベテランドライバーの経験で考えられている</a:t>
            </a:r>
          </a:p>
        </p:txBody>
      </p:sp>
      <p:cxnSp>
        <p:nvCxnSpPr>
          <p:cNvPr id="18" name="直線コネクタ 17"/>
          <p:cNvCxnSpPr/>
          <p:nvPr/>
        </p:nvCxnSpPr>
        <p:spPr>
          <a:xfrm>
            <a:off x="3015745" y="2032308"/>
            <a:ext cx="348123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グループ化 32"/>
          <p:cNvGrpSpPr/>
          <p:nvPr/>
        </p:nvGrpSpPr>
        <p:grpSpPr>
          <a:xfrm>
            <a:off x="3826465" y="2037622"/>
            <a:ext cx="528559" cy="480448"/>
            <a:chOff x="9748434" y="2154264"/>
            <a:chExt cx="528559" cy="480448"/>
          </a:xfrm>
        </p:grpSpPr>
        <p:cxnSp>
          <p:nvCxnSpPr>
            <p:cNvPr id="25" name="直線コネクタ 24"/>
            <p:cNvCxnSpPr/>
            <p:nvPr/>
          </p:nvCxnSpPr>
          <p:spPr>
            <a:xfrm>
              <a:off x="9748434" y="2154264"/>
              <a:ext cx="0" cy="48044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9748434" y="2634712"/>
              <a:ext cx="52855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p:cNvSpPr txBox="1"/>
          <p:nvPr/>
        </p:nvSpPr>
        <p:spPr>
          <a:xfrm>
            <a:off x="4355024" y="2193859"/>
            <a:ext cx="7483139" cy="830997"/>
          </a:xfrm>
          <a:prstGeom prst="rect">
            <a:avLst/>
          </a:prstGeom>
          <a:noFill/>
        </p:spPr>
        <p:txBody>
          <a:bodyPr wrap="none" rtlCol="0">
            <a:spAutoFit/>
          </a:bodyPr>
          <a:lstStyle/>
          <a:p>
            <a:pPr marL="285750" indent="-285750">
              <a:buFont typeface="Wingdings" panose="05000000000000000000" pitchFamily="2" charset="2"/>
              <a:buChar char="l"/>
            </a:pPr>
            <a:r>
              <a:rPr lang="ja-JP" altLang="en-US" sz="2400" b="1" dirty="0"/>
              <a:t>全ドライバーがベテランと同じように配達したい</a:t>
            </a:r>
            <a:endParaRPr lang="en-US" altLang="ja-JP" sz="2400" b="1" dirty="0"/>
          </a:p>
          <a:p>
            <a:pPr marL="285750" indent="-285750">
              <a:buFont typeface="Wingdings" panose="05000000000000000000" pitchFamily="2" charset="2"/>
              <a:buChar char="l"/>
            </a:pPr>
            <a:r>
              <a:rPr lang="ja-JP" altLang="en-US" sz="2400" b="1" dirty="0"/>
              <a:t>勘や経験で決められているため、最適化の余地がある</a:t>
            </a:r>
            <a:endParaRPr kumimoji="1" lang="ja-JP" altLang="en-US" sz="2400" b="1" dirty="0"/>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a:t>
            </a:fld>
            <a:endParaRPr lang="ja-JP" altLang="en-US">
              <a:solidFill>
                <a:prstClr val="black">
                  <a:tint val="75000"/>
                </a:prstClr>
              </a:solidFill>
            </a:endParaRPr>
          </a:p>
        </p:txBody>
      </p:sp>
    </p:spTree>
    <p:extLst>
      <p:ext uri="{BB962C8B-B14F-4D97-AF65-F5344CB8AC3E}">
        <p14:creationId xmlns:p14="http://schemas.microsoft.com/office/powerpoint/2010/main" val="254447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225BD-D480-4CE9-A4F9-63DB50CAA194}"/>
              </a:ext>
            </a:extLst>
          </p:cNvPr>
          <p:cNvSpPr>
            <a:spLocks noGrp="1"/>
          </p:cNvSpPr>
          <p:nvPr>
            <p:ph type="title"/>
          </p:nvPr>
        </p:nvSpPr>
        <p:spPr/>
        <p:txBody>
          <a:bodyPr/>
          <a:lstStyle/>
          <a:p>
            <a:r>
              <a:rPr lang="ja-JP" altLang="en-US" dirty="0"/>
              <a:t>学習フェーズ</a:t>
            </a:r>
            <a:endParaRPr kumimoji="1" lang="ja-JP" altLang="en-US" dirty="0"/>
          </a:p>
        </p:txBody>
      </p:sp>
      <p:sp>
        <p:nvSpPr>
          <p:cNvPr id="4" name="スライド番号プレースホルダー 3">
            <a:extLst>
              <a:ext uri="{FF2B5EF4-FFF2-40B4-BE49-F238E27FC236}">
                <a16:creationId xmlns:a16="http://schemas.microsoft.com/office/drawing/2014/main" id="{EC8D9DDD-1BC0-4040-AA6B-C9B8B0C930C8}"/>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20</a:t>
            </a:fld>
            <a:endParaRPr lang="ja-JP" altLang="en-US">
              <a:solidFill>
                <a:prstClr val="black">
                  <a:tint val="75000"/>
                </a:prstClr>
              </a:solidFill>
            </a:endParaRPr>
          </a:p>
        </p:txBody>
      </p:sp>
      <p:sp>
        <p:nvSpPr>
          <p:cNvPr id="10" name="コンテンツ プレースホルダー 2">
            <a:extLst>
              <a:ext uri="{FF2B5EF4-FFF2-40B4-BE49-F238E27FC236}">
                <a16:creationId xmlns:a16="http://schemas.microsoft.com/office/drawing/2014/main" id="{F9BC7C97-FF7C-478E-82CB-2D779362F735}"/>
              </a:ext>
            </a:extLst>
          </p:cNvPr>
          <p:cNvSpPr txBox="1">
            <a:spLocks/>
          </p:cNvSpPr>
          <p:nvPr/>
        </p:nvSpPr>
        <p:spPr>
          <a:xfrm>
            <a:off x="838200" y="4402335"/>
            <a:ext cx="10515600" cy="21582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ea"/>
              <a:buAutoNum type="circleNumDbPlain"/>
            </a:pPr>
            <a:r>
              <a:rPr lang="ja-JP" altLang="en-US" b="1" dirty="0"/>
              <a:t>ベテランドライバーの過去実績から入力・教師画像を作成</a:t>
            </a:r>
            <a:endParaRPr lang="en-US" altLang="ja-JP" b="1" dirty="0"/>
          </a:p>
          <a:p>
            <a:pPr lvl="1">
              <a:buFont typeface="Wingdings" panose="05000000000000000000" pitchFamily="2" charset="2"/>
              <a:buChar char="l"/>
            </a:pPr>
            <a:r>
              <a:rPr lang="ja-JP" altLang="en-US" dirty="0"/>
              <a:t>入力画像：配達場所を点で描画した画像</a:t>
            </a:r>
            <a:endParaRPr lang="en-US" altLang="ja-JP" dirty="0"/>
          </a:p>
          <a:p>
            <a:pPr lvl="1">
              <a:buFont typeface="Wingdings" panose="05000000000000000000" pitchFamily="2" charset="2"/>
              <a:buChar char="l"/>
            </a:pPr>
            <a:r>
              <a:rPr lang="ja-JP" altLang="en-US" dirty="0"/>
              <a:t>教師画像：配達順序を線で描画した画像</a:t>
            </a:r>
            <a:endParaRPr lang="en-US" altLang="ja-JP" dirty="0"/>
          </a:p>
          <a:p>
            <a:pPr marL="457200" indent="-457200">
              <a:buFont typeface="+mj-ea"/>
              <a:buAutoNum type="circleNumDbPlain"/>
            </a:pPr>
            <a:r>
              <a:rPr lang="ja-JP" altLang="en-US" b="1" dirty="0"/>
              <a:t>作成した画像を用いて</a:t>
            </a:r>
            <a:r>
              <a:rPr lang="en-US" altLang="ja-JP" b="1" dirty="0"/>
              <a:t>CNN</a:t>
            </a:r>
            <a:r>
              <a:rPr lang="ja-JP" altLang="en-US" b="1" dirty="0"/>
              <a:t>の学習を行う</a:t>
            </a:r>
            <a:endParaRPr lang="en-US" altLang="ja-JP" b="1" dirty="0"/>
          </a:p>
          <a:p>
            <a:pPr marL="457200" indent="-457200">
              <a:buFont typeface="+mj-ea"/>
              <a:buAutoNum type="circleNumDbPlain"/>
            </a:pPr>
            <a:endParaRPr lang="ja-JP" altLang="en-US" dirty="0"/>
          </a:p>
        </p:txBody>
      </p:sp>
      <p:pic>
        <p:nvPicPr>
          <p:cNvPr id="11" name="コンテンツ プレースホルダー 10">
            <a:extLst>
              <a:ext uri="{FF2B5EF4-FFF2-40B4-BE49-F238E27FC236}">
                <a16:creationId xmlns:a16="http://schemas.microsoft.com/office/drawing/2014/main" id="{7255EE9C-0088-44C3-89B6-0CB1D91EC8F6}"/>
              </a:ext>
            </a:extLst>
          </p:cNvPr>
          <p:cNvPicPr>
            <a:picLocks noGrp="1" noChangeAspect="1"/>
          </p:cNvPicPr>
          <p:nvPr>
            <p:ph idx="1"/>
          </p:nvPr>
        </p:nvPicPr>
        <p:blipFill>
          <a:blip r:embed="rId2"/>
          <a:stretch>
            <a:fillRect/>
          </a:stretch>
        </p:blipFill>
        <p:spPr>
          <a:xfrm>
            <a:off x="1965536" y="1174541"/>
            <a:ext cx="7945719" cy="3227794"/>
          </a:xfrm>
          <a:prstGeom prst="rect">
            <a:avLst/>
          </a:prstGeom>
        </p:spPr>
      </p:pic>
    </p:spTree>
    <p:extLst>
      <p:ext uri="{BB962C8B-B14F-4D97-AF65-F5344CB8AC3E}">
        <p14:creationId xmlns:p14="http://schemas.microsoft.com/office/powerpoint/2010/main" val="1280958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60CCFC-1B4D-49B2-BF10-20FD9D010E52}"/>
              </a:ext>
            </a:extLst>
          </p:cNvPr>
          <p:cNvSpPr>
            <a:spLocks noGrp="1"/>
          </p:cNvSpPr>
          <p:nvPr>
            <p:ph type="title"/>
          </p:nvPr>
        </p:nvSpPr>
        <p:spPr/>
        <p:txBody>
          <a:bodyPr/>
          <a:lstStyle/>
          <a:p>
            <a:r>
              <a:rPr kumimoji="1" lang="ja-JP" altLang="en-US" dirty="0"/>
              <a:t>モデル・学習条件</a:t>
            </a:r>
          </a:p>
        </p:txBody>
      </p:sp>
      <p:sp>
        <p:nvSpPr>
          <p:cNvPr id="3" name="コンテンツ プレースホルダー 2">
            <a:extLst>
              <a:ext uri="{FF2B5EF4-FFF2-40B4-BE49-F238E27FC236}">
                <a16:creationId xmlns:a16="http://schemas.microsoft.com/office/drawing/2014/main" id="{6B088F52-4F0A-4B22-9C11-ABD44C60D01B}"/>
              </a:ext>
            </a:extLst>
          </p:cNvPr>
          <p:cNvSpPr>
            <a:spLocks noGrp="1"/>
          </p:cNvSpPr>
          <p:nvPr>
            <p:ph idx="1"/>
          </p:nvPr>
        </p:nvSpPr>
        <p:spPr>
          <a:xfrm>
            <a:off x="838200" y="1159857"/>
            <a:ext cx="10515600" cy="1257522"/>
          </a:xfrm>
        </p:spPr>
        <p:txBody>
          <a:bodyPr/>
          <a:lstStyle/>
          <a:p>
            <a:pPr marL="0" indent="0">
              <a:buNone/>
            </a:pPr>
            <a:r>
              <a:rPr lang="en-US" altLang="ja-JP" b="1" dirty="0">
                <a:solidFill>
                  <a:schemeClr val="tx1">
                    <a:lumMod val="75000"/>
                    <a:lumOff val="25000"/>
                  </a:schemeClr>
                </a:solidFill>
              </a:rPr>
              <a:t>U-Net</a:t>
            </a:r>
            <a:r>
              <a:rPr lang="ja-JP" altLang="en-US" b="1" dirty="0">
                <a:solidFill>
                  <a:schemeClr val="tx1">
                    <a:lumMod val="75000"/>
                    <a:lumOff val="25000"/>
                  </a:schemeClr>
                </a:solidFill>
              </a:rPr>
              <a:t> </a:t>
            </a:r>
            <a:r>
              <a:rPr lang="en-US" altLang="ja-JP" b="1" dirty="0">
                <a:solidFill>
                  <a:schemeClr val="tx1">
                    <a:lumMod val="75000"/>
                    <a:lumOff val="25000"/>
                  </a:schemeClr>
                </a:solidFill>
              </a:rPr>
              <a:t>:</a:t>
            </a:r>
            <a:r>
              <a:rPr lang="ja-JP" altLang="en-US" b="1" dirty="0">
                <a:solidFill>
                  <a:schemeClr val="tx1">
                    <a:lumMod val="75000"/>
                    <a:lumOff val="25000"/>
                  </a:schemeClr>
                </a:solidFill>
              </a:rPr>
              <a:t> エンコーダ・デコーダ構造 </a:t>
            </a:r>
            <a:r>
              <a:rPr lang="en-US" altLang="ja-JP" b="1" dirty="0">
                <a:solidFill>
                  <a:schemeClr val="tx1">
                    <a:lumMod val="75000"/>
                    <a:lumOff val="25000"/>
                  </a:schemeClr>
                </a:solidFill>
              </a:rPr>
              <a:t>+ </a:t>
            </a:r>
            <a:r>
              <a:rPr lang="ja-JP" altLang="en-US" b="1" dirty="0">
                <a:solidFill>
                  <a:schemeClr val="tx1">
                    <a:lumMod val="75000"/>
                    <a:lumOff val="25000"/>
                  </a:schemeClr>
                </a:solidFill>
              </a:rPr>
              <a:t>スキップコネクション</a:t>
            </a:r>
            <a:endParaRPr lang="en-US" altLang="ja-JP" b="1" dirty="0">
              <a:solidFill>
                <a:schemeClr val="tx1">
                  <a:lumMod val="75000"/>
                  <a:lumOff val="25000"/>
                </a:schemeClr>
              </a:solidFill>
            </a:endParaRPr>
          </a:p>
          <a:p>
            <a:endParaRPr lang="en-US" altLang="ja-JP" b="1" dirty="0">
              <a:solidFill>
                <a:schemeClr val="tx1">
                  <a:lumMod val="75000"/>
                  <a:lumOff val="25000"/>
                </a:schemeClr>
              </a:solidFill>
            </a:endParaRPr>
          </a:p>
        </p:txBody>
      </p:sp>
      <p:sp>
        <p:nvSpPr>
          <p:cNvPr id="4" name="スライド番号プレースホルダー 3">
            <a:extLst>
              <a:ext uri="{FF2B5EF4-FFF2-40B4-BE49-F238E27FC236}">
                <a16:creationId xmlns:a16="http://schemas.microsoft.com/office/drawing/2014/main" id="{D36282E1-2F79-477E-A57B-6AE426644A72}"/>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21</a:t>
            </a:fld>
            <a:endParaRPr lang="ja-JP" altLang="en-US">
              <a:solidFill>
                <a:prstClr val="black">
                  <a:tint val="75000"/>
                </a:prstClr>
              </a:solidFill>
            </a:endParaRPr>
          </a:p>
        </p:txBody>
      </p:sp>
      <p:graphicFrame>
        <p:nvGraphicFramePr>
          <p:cNvPr id="6" name="表 5">
            <a:extLst>
              <a:ext uri="{FF2B5EF4-FFF2-40B4-BE49-F238E27FC236}">
                <a16:creationId xmlns:a16="http://schemas.microsoft.com/office/drawing/2014/main" id="{FB7003ED-A83A-48E3-981C-FF158CDAFFED}"/>
              </a:ext>
            </a:extLst>
          </p:cNvPr>
          <p:cNvGraphicFramePr>
            <a:graphicFrameLocks/>
          </p:cNvGraphicFramePr>
          <p:nvPr/>
        </p:nvGraphicFramePr>
        <p:xfrm>
          <a:off x="6558456" y="1985961"/>
          <a:ext cx="5176344" cy="4364793"/>
        </p:xfrm>
        <a:graphic>
          <a:graphicData uri="http://schemas.openxmlformats.org/drawingml/2006/table">
            <a:tbl>
              <a:tblPr firstRow="1" bandRow="1">
                <a:tableStyleId>{5C22544A-7EE6-4342-B048-85BDC9FD1C3A}</a:tableStyleId>
              </a:tblPr>
              <a:tblGrid>
                <a:gridCol w="2588172">
                  <a:extLst>
                    <a:ext uri="{9D8B030D-6E8A-4147-A177-3AD203B41FA5}">
                      <a16:colId xmlns:a16="http://schemas.microsoft.com/office/drawing/2014/main" val="32134369"/>
                    </a:ext>
                  </a:extLst>
                </a:gridCol>
                <a:gridCol w="2588172">
                  <a:extLst>
                    <a:ext uri="{9D8B030D-6E8A-4147-A177-3AD203B41FA5}">
                      <a16:colId xmlns:a16="http://schemas.microsoft.com/office/drawing/2014/main" val="1291913539"/>
                    </a:ext>
                  </a:extLst>
                </a:gridCol>
              </a:tblGrid>
              <a:tr h="484977">
                <a:tc gridSpan="2">
                  <a:txBody>
                    <a:bodyPr/>
                    <a:lstStyle/>
                    <a:p>
                      <a:pPr algn="ctr"/>
                      <a:r>
                        <a:rPr kumimoji="1" lang="ja-JP" altLang="en-US" b="0" dirty="0"/>
                        <a:t>学習条件</a:t>
                      </a:r>
                    </a:p>
                  </a:txBody>
                  <a:tcPr anchor="ctr"/>
                </a:tc>
                <a:tc hMerge="1">
                  <a:txBody>
                    <a:bodyPr/>
                    <a:lstStyle/>
                    <a:p>
                      <a:pPr algn="ctr"/>
                      <a:endParaRPr kumimoji="1" lang="ja-JP" altLang="en-US" b="0" dirty="0"/>
                    </a:p>
                  </a:txBody>
                  <a:tcPr/>
                </a:tc>
                <a:extLst>
                  <a:ext uri="{0D108BD9-81ED-4DB2-BD59-A6C34878D82A}">
                    <a16:rowId xmlns:a16="http://schemas.microsoft.com/office/drawing/2014/main" val="2453197403"/>
                  </a:ext>
                </a:extLst>
              </a:tr>
              <a:tr h="484977">
                <a:tc>
                  <a:txBody>
                    <a:bodyPr/>
                    <a:lstStyle/>
                    <a:p>
                      <a:pPr algn="ctr"/>
                      <a:r>
                        <a:rPr kumimoji="1" lang="ja-JP" altLang="en-US" b="0" dirty="0"/>
                        <a:t>画像サイズ</a:t>
                      </a:r>
                      <a:endParaRPr kumimoji="1" lang="en-US" altLang="ja-JP" b="0" dirty="0"/>
                    </a:p>
                  </a:txBody>
                  <a:tcPr anchor="ctr"/>
                </a:tc>
                <a:tc>
                  <a:txBody>
                    <a:bodyPr/>
                    <a:lstStyle/>
                    <a:p>
                      <a:pPr algn="ctr"/>
                      <a:r>
                        <a:rPr kumimoji="1" lang="en-US" altLang="ja-JP" b="0" dirty="0"/>
                        <a:t>128×128</a:t>
                      </a:r>
                      <a:endParaRPr kumimoji="1" lang="ja-JP" altLang="en-US" b="0" dirty="0"/>
                    </a:p>
                  </a:txBody>
                  <a:tcPr anchor="ctr"/>
                </a:tc>
                <a:extLst>
                  <a:ext uri="{0D108BD9-81ED-4DB2-BD59-A6C34878D82A}">
                    <a16:rowId xmlns:a16="http://schemas.microsoft.com/office/drawing/2014/main" val="3612899153"/>
                  </a:ext>
                </a:extLst>
              </a:tr>
              <a:tr h="484977">
                <a:tc>
                  <a:txBody>
                    <a:bodyPr/>
                    <a:lstStyle/>
                    <a:p>
                      <a:pPr algn="ctr"/>
                      <a:r>
                        <a:rPr kumimoji="1" lang="ja-JP" altLang="en-US" b="0" dirty="0"/>
                        <a:t>学習データ</a:t>
                      </a:r>
                      <a:endParaRPr kumimoji="1" lang="en-US" altLang="ja-JP" b="0" dirty="0"/>
                    </a:p>
                  </a:txBody>
                  <a:tcPr anchor="ctr"/>
                </a:tc>
                <a:tc>
                  <a:txBody>
                    <a:bodyPr/>
                    <a:lstStyle/>
                    <a:p>
                      <a:pPr algn="ctr"/>
                      <a:r>
                        <a:rPr kumimoji="1" lang="en-US" altLang="ja-JP" b="0" dirty="0"/>
                        <a:t>19866</a:t>
                      </a:r>
                      <a:endParaRPr kumimoji="1" lang="ja-JP" altLang="en-US" b="0" dirty="0"/>
                    </a:p>
                  </a:txBody>
                  <a:tcPr anchor="ctr"/>
                </a:tc>
                <a:extLst>
                  <a:ext uri="{0D108BD9-81ED-4DB2-BD59-A6C34878D82A}">
                    <a16:rowId xmlns:a16="http://schemas.microsoft.com/office/drawing/2014/main" val="3620006347"/>
                  </a:ext>
                </a:extLst>
              </a:tr>
              <a:tr h="484977">
                <a:tc>
                  <a:txBody>
                    <a:bodyPr/>
                    <a:lstStyle/>
                    <a:p>
                      <a:pPr algn="ctr"/>
                      <a:r>
                        <a:rPr kumimoji="1" lang="ja-JP" altLang="en-US" b="0" dirty="0"/>
                        <a:t>検証データ</a:t>
                      </a:r>
                      <a:endParaRPr kumimoji="1" lang="en-US" altLang="ja-JP" b="0" dirty="0"/>
                    </a:p>
                  </a:txBody>
                  <a:tcPr anchor="ctr"/>
                </a:tc>
                <a:tc>
                  <a:txBody>
                    <a:bodyPr/>
                    <a:lstStyle/>
                    <a:p>
                      <a:pPr algn="ctr"/>
                      <a:r>
                        <a:rPr kumimoji="1" lang="en-US" altLang="ja-JP" b="0" dirty="0"/>
                        <a:t>2208</a:t>
                      </a:r>
                      <a:endParaRPr kumimoji="1" lang="ja-JP" altLang="en-US" b="0" dirty="0"/>
                    </a:p>
                  </a:txBody>
                  <a:tcPr anchor="ctr"/>
                </a:tc>
                <a:extLst>
                  <a:ext uri="{0D108BD9-81ED-4DB2-BD59-A6C34878D82A}">
                    <a16:rowId xmlns:a16="http://schemas.microsoft.com/office/drawing/2014/main" val="2201872493"/>
                  </a:ext>
                </a:extLst>
              </a:tr>
              <a:tr h="484977">
                <a:tc>
                  <a:txBody>
                    <a:bodyPr/>
                    <a:lstStyle/>
                    <a:p>
                      <a:pPr algn="ctr"/>
                      <a:r>
                        <a:rPr kumimoji="1" lang="ja-JP" altLang="en-US" dirty="0"/>
                        <a:t>テストデータ</a:t>
                      </a:r>
                    </a:p>
                  </a:txBody>
                  <a:tcPr anchor="ctr"/>
                </a:tc>
                <a:tc>
                  <a:txBody>
                    <a:bodyPr/>
                    <a:lstStyle/>
                    <a:p>
                      <a:pPr algn="ctr"/>
                      <a:r>
                        <a:rPr kumimoji="1" lang="en-US" altLang="ja-JP" dirty="0"/>
                        <a:t>74</a:t>
                      </a:r>
                      <a:r>
                        <a:rPr kumimoji="1" lang="ja-JP" altLang="en-US" dirty="0"/>
                        <a:t>（</a:t>
                      </a:r>
                      <a:r>
                        <a:rPr kumimoji="1" lang="en-US" altLang="ja-JP" dirty="0"/>
                        <a:t>2020</a:t>
                      </a:r>
                      <a:r>
                        <a:rPr kumimoji="1" lang="ja-JP" altLang="en-US" dirty="0"/>
                        <a:t>年</a:t>
                      </a:r>
                      <a:r>
                        <a:rPr kumimoji="1" lang="en-US" altLang="ja-JP" dirty="0"/>
                        <a:t>6</a:t>
                      </a:r>
                      <a:r>
                        <a:rPr kumimoji="1" lang="ja-JP" altLang="en-US" dirty="0"/>
                        <a:t>月</a:t>
                      </a:r>
                      <a:r>
                        <a:rPr kumimoji="1" lang="en-US" altLang="ja-JP" dirty="0"/>
                        <a:t>11</a:t>
                      </a:r>
                      <a:r>
                        <a:rPr kumimoji="1" lang="ja-JP" altLang="en-US" dirty="0"/>
                        <a:t>日）</a:t>
                      </a:r>
                    </a:p>
                  </a:txBody>
                  <a:tcPr anchor="ctr"/>
                </a:tc>
                <a:extLst>
                  <a:ext uri="{0D108BD9-81ED-4DB2-BD59-A6C34878D82A}">
                    <a16:rowId xmlns:a16="http://schemas.microsoft.com/office/drawing/2014/main" val="2411008523"/>
                  </a:ext>
                </a:extLst>
              </a:tr>
              <a:tr h="484977">
                <a:tc>
                  <a:txBody>
                    <a:bodyPr/>
                    <a:lstStyle/>
                    <a:p>
                      <a:pPr algn="ctr"/>
                      <a:r>
                        <a:rPr kumimoji="1" lang="ja-JP" altLang="en-US" dirty="0"/>
                        <a:t>損失関数</a:t>
                      </a:r>
                    </a:p>
                  </a:txBody>
                  <a:tcPr anchor="ctr"/>
                </a:tc>
                <a:tc>
                  <a:txBody>
                    <a:bodyPr/>
                    <a:lstStyle/>
                    <a:p>
                      <a:pPr algn="ctr"/>
                      <a:r>
                        <a:rPr kumimoji="1" lang="ja-JP" altLang="en-US" dirty="0"/>
                        <a:t>平均二乗誤差</a:t>
                      </a:r>
                    </a:p>
                  </a:txBody>
                  <a:tcPr anchor="ctr"/>
                </a:tc>
                <a:extLst>
                  <a:ext uri="{0D108BD9-81ED-4DB2-BD59-A6C34878D82A}">
                    <a16:rowId xmlns:a16="http://schemas.microsoft.com/office/drawing/2014/main" val="2326509807"/>
                  </a:ext>
                </a:extLst>
              </a:tr>
              <a:tr h="484977">
                <a:tc>
                  <a:txBody>
                    <a:bodyPr/>
                    <a:lstStyle/>
                    <a:p>
                      <a:pPr algn="ctr"/>
                      <a:r>
                        <a:rPr kumimoji="1" lang="ja-JP" altLang="en-US" dirty="0"/>
                        <a:t>最適化アルゴリズム</a:t>
                      </a:r>
                    </a:p>
                  </a:txBody>
                  <a:tcPr anchor="ctr"/>
                </a:tc>
                <a:tc>
                  <a:txBody>
                    <a:bodyPr/>
                    <a:lstStyle/>
                    <a:p>
                      <a:pPr algn="ctr"/>
                      <a:r>
                        <a:rPr kumimoji="1" lang="en-US" altLang="ja-JP" dirty="0"/>
                        <a:t>Adam</a:t>
                      </a:r>
                      <a:endParaRPr kumimoji="1" lang="ja-JP" altLang="en-US" dirty="0"/>
                    </a:p>
                  </a:txBody>
                  <a:tcPr anchor="ctr"/>
                </a:tc>
                <a:extLst>
                  <a:ext uri="{0D108BD9-81ED-4DB2-BD59-A6C34878D82A}">
                    <a16:rowId xmlns:a16="http://schemas.microsoft.com/office/drawing/2014/main" val="3550636413"/>
                  </a:ext>
                </a:extLst>
              </a:tr>
              <a:tr h="484977">
                <a:tc>
                  <a:txBody>
                    <a:bodyPr/>
                    <a:lstStyle/>
                    <a:p>
                      <a:pPr algn="ctr"/>
                      <a:r>
                        <a:rPr kumimoji="1" lang="ja-JP" altLang="en-US" dirty="0"/>
                        <a:t>ミニバッチ数</a:t>
                      </a:r>
                    </a:p>
                  </a:txBody>
                  <a:tcPr anchor="ctr"/>
                </a:tc>
                <a:tc>
                  <a:txBody>
                    <a:bodyPr/>
                    <a:lstStyle/>
                    <a:p>
                      <a:pPr algn="ctr"/>
                      <a:r>
                        <a:rPr kumimoji="1" lang="en-US" altLang="ja-JP" dirty="0"/>
                        <a:t>32</a:t>
                      </a:r>
                      <a:endParaRPr kumimoji="1" lang="ja-JP" altLang="en-US" dirty="0"/>
                    </a:p>
                  </a:txBody>
                  <a:tcPr anchor="ctr"/>
                </a:tc>
                <a:extLst>
                  <a:ext uri="{0D108BD9-81ED-4DB2-BD59-A6C34878D82A}">
                    <a16:rowId xmlns:a16="http://schemas.microsoft.com/office/drawing/2014/main" val="1124648990"/>
                  </a:ext>
                </a:extLst>
              </a:tr>
              <a:tr h="484977">
                <a:tc>
                  <a:txBody>
                    <a:bodyPr/>
                    <a:lstStyle/>
                    <a:p>
                      <a:pPr algn="ctr"/>
                      <a:r>
                        <a:rPr kumimoji="1" lang="ja-JP" altLang="en-US" dirty="0"/>
                        <a:t>エポック数</a:t>
                      </a:r>
                    </a:p>
                  </a:txBody>
                  <a:tcPr anchor="ctr"/>
                </a:tc>
                <a:tc>
                  <a:txBody>
                    <a:bodyPr/>
                    <a:lstStyle/>
                    <a:p>
                      <a:pPr algn="ctr"/>
                      <a:r>
                        <a:rPr kumimoji="1" lang="en-US" altLang="ja-JP" dirty="0"/>
                        <a:t>50</a:t>
                      </a:r>
                      <a:endParaRPr kumimoji="1" lang="ja-JP" altLang="en-US" dirty="0"/>
                    </a:p>
                  </a:txBody>
                  <a:tcPr anchor="ctr"/>
                </a:tc>
                <a:extLst>
                  <a:ext uri="{0D108BD9-81ED-4DB2-BD59-A6C34878D82A}">
                    <a16:rowId xmlns:a16="http://schemas.microsoft.com/office/drawing/2014/main" val="4124698742"/>
                  </a:ext>
                </a:extLst>
              </a:tr>
            </a:tbl>
          </a:graphicData>
        </a:graphic>
      </p:graphicFrame>
      <p:pic>
        <p:nvPicPr>
          <p:cNvPr id="7" name="图片 6">
            <a:extLst>
              <a:ext uri="{FF2B5EF4-FFF2-40B4-BE49-F238E27FC236}">
                <a16:creationId xmlns:a16="http://schemas.microsoft.com/office/drawing/2014/main" id="{2C0FE7FF-229F-764A-B30B-1E70D074D917}"/>
              </a:ext>
            </a:extLst>
          </p:cNvPr>
          <p:cNvPicPr>
            <a:picLocks noChangeAspect="1"/>
          </p:cNvPicPr>
          <p:nvPr/>
        </p:nvPicPr>
        <p:blipFill>
          <a:blip r:embed="rId2"/>
          <a:stretch>
            <a:fillRect/>
          </a:stretch>
        </p:blipFill>
        <p:spPr>
          <a:xfrm>
            <a:off x="586794" y="2417379"/>
            <a:ext cx="5261233" cy="2882138"/>
          </a:xfrm>
          <a:prstGeom prst="rect">
            <a:avLst/>
          </a:prstGeom>
        </p:spPr>
      </p:pic>
    </p:spTree>
    <p:extLst>
      <p:ext uri="{BB962C8B-B14F-4D97-AF65-F5344CB8AC3E}">
        <p14:creationId xmlns:p14="http://schemas.microsoft.com/office/powerpoint/2010/main" val="1949109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2A34D-0DBE-4BFD-80AB-A5474D63D661}"/>
              </a:ext>
            </a:extLst>
          </p:cNvPr>
          <p:cNvSpPr>
            <a:spLocks noGrp="1"/>
          </p:cNvSpPr>
          <p:nvPr>
            <p:ph type="title"/>
          </p:nvPr>
        </p:nvSpPr>
        <p:spPr/>
        <p:txBody>
          <a:bodyPr/>
          <a:lstStyle/>
          <a:p>
            <a:r>
              <a:rPr lang="ja-JP" altLang="en-US" dirty="0"/>
              <a:t>予測フェーズ</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79A5734-BEED-41D3-A408-CECD95F64B9B}"/>
                  </a:ext>
                </a:extLst>
              </p:cNvPr>
              <p:cNvSpPr>
                <a:spLocks noGrp="1"/>
              </p:cNvSpPr>
              <p:nvPr>
                <p:ph idx="1"/>
              </p:nvPr>
            </p:nvSpPr>
            <p:spPr>
              <a:xfrm>
                <a:off x="838200" y="2732690"/>
                <a:ext cx="10515600" cy="3827896"/>
              </a:xfrm>
            </p:spPr>
            <p:txBody>
              <a:bodyPr>
                <a:normAutofit/>
              </a:bodyPr>
              <a:lstStyle/>
              <a:p>
                <a:pPr marL="457200" indent="-457200">
                  <a:buFont typeface="+mj-ea"/>
                  <a:buAutoNum type="circleNumDbPlain"/>
                </a:pPr>
                <a:r>
                  <a:rPr lang="ja-JP" altLang="en-US" b="1" dirty="0"/>
                  <a:t>ベテランドライバーの過去実績から入力画像を作成</a:t>
                </a:r>
                <a:endParaRPr lang="en-US" altLang="ja-JP" b="1" dirty="0"/>
              </a:p>
              <a:p>
                <a:pPr marL="457200" indent="-457200">
                  <a:buFont typeface="+mj-ea"/>
                  <a:buAutoNum type="circleNumDbPlain"/>
                </a:pPr>
                <a:r>
                  <a:rPr kumimoji="1" lang="ja-JP" altLang="en-US" b="1" dirty="0"/>
                  <a:t>学習済みの</a:t>
                </a:r>
                <a:r>
                  <a:rPr kumimoji="1" lang="en-US" altLang="ja-JP" b="1" dirty="0"/>
                  <a:t>CNN</a:t>
                </a:r>
                <a:r>
                  <a:rPr lang="ja-JP" altLang="en-US" b="1" dirty="0"/>
                  <a:t>を用いて</a:t>
                </a:r>
                <a:r>
                  <a:rPr kumimoji="1" lang="ja-JP" altLang="en-US" b="1" dirty="0"/>
                  <a:t>出力画像を得る</a:t>
                </a:r>
                <a:endParaRPr lang="en-US" altLang="ja-JP" b="1" dirty="0"/>
              </a:p>
              <a:p>
                <a:pPr marL="457200" indent="-457200">
                  <a:buFont typeface="+mj-ea"/>
                  <a:buAutoNum type="circleNumDbPlain"/>
                </a:pPr>
                <a:r>
                  <a:rPr kumimoji="1" lang="ja-JP" altLang="en-US" b="1" dirty="0"/>
                  <a:t>出力画像から優良エッジ値を求める</a:t>
                </a:r>
                <a:endParaRPr lang="en-US" altLang="ja-JP" b="1" dirty="0"/>
              </a:p>
              <a:p>
                <a:pPr marL="457200" lvl="1" indent="0">
                  <a:buNone/>
                </a:pPr>
                <a:r>
                  <a:rPr lang="ja-JP" altLang="en-US" dirty="0"/>
                  <a:t>優良エッジ値 </a:t>
                </a:r>
                <a:r>
                  <a:rPr lang="en-US" altLang="ja-JP" dirty="0"/>
                  <a:t>: </a:t>
                </a:r>
                <a:r>
                  <a:rPr kumimoji="1" lang="en-US" altLang="ja-JP" dirty="0"/>
                  <a:t>2</a:t>
                </a:r>
                <a:r>
                  <a:rPr kumimoji="1" lang="ja-JP" altLang="en-US" dirty="0"/>
                  <a:t>点間の辺上の画素値</a:t>
                </a:r>
                <a:r>
                  <a:rPr kumimoji="1" lang="en-US" altLang="ja-JP" dirty="0"/>
                  <a:t>(0</a:t>
                </a:r>
                <a:r>
                  <a:rPr kumimoji="1" lang="ja-JP" altLang="en-US" dirty="0"/>
                  <a:t>～</a:t>
                </a:r>
                <a:r>
                  <a:rPr kumimoji="1" lang="en-US" altLang="ja-JP" dirty="0"/>
                  <a:t>1)</a:t>
                </a:r>
                <a:r>
                  <a:rPr kumimoji="1" lang="ja-JP" altLang="en-US" dirty="0"/>
                  <a:t>の平均値</a:t>
                </a:r>
                <a:endParaRPr lang="en-US" altLang="ja-JP" dirty="0"/>
              </a:p>
              <a:p>
                <a:pPr marL="457200" lvl="1" indent="0">
                  <a:buNone/>
                </a:pPr>
                <a:r>
                  <a:rPr kumimoji="1" lang="ja-JP" altLang="en-US" dirty="0"/>
                  <a:t>→ その辺を通る確率と見なせる</a:t>
                </a:r>
                <a:endParaRPr kumimoji="1" lang="en-US" altLang="ja-JP" dirty="0"/>
              </a:p>
              <a:p>
                <a:pPr marL="457200" indent="-457200">
                  <a:buFont typeface="+mj-ea"/>
                  <a:buAutoNum type="circleNumDbPlain"/>
                </a:pPr>
                <a:r>
                  <a:rPr lang="ja-JP" altLang="en-US" b="1" dirty="0"/>
                  <a:t>巡回したときの優良エッジ値の総和が最大となる経路を探索</a:t>
                </a:r>
                <a:endParaRPr lang="en-US" altLang="ja-JP" b="1" dirty="0"/>
              </a:p>
              <a:p>
                <a:pPr marL="457200" lvl="1" indent="0">
                  <a:buNone/>
                </a:pPr>
                <a:r>
                  <a:rPr lang="ja-JP" altLang="en-US" dirty="0"/>
                  <a:t>→ 辺の重みを </a:t>
                </a:r>
                <a14:m>
                  <m:oMath xmlns:m="http://schemas.openxmlformats.org/officeDocument/2006/math">
                    <m:r>
                      <a:rPr lang="en-US" altLang="ja-JP" b="0" i="1" smtClean="0">
                        <a:latin typeface="Cambria Math" panose="02040503050406030204" pitchFamily="18" charset="0"/>
                      </a:rPr>
                      <m:t>1−</m:t>
                    </m:r>
                  </m:oMath>
                </a14:m>
                <a:r>
                  <a:rPr lang="en-US" altLang="ja-JP" dirty="0"/>
                  <a:t> </a:t>
                </a:r>
                <a:r>
                  <a:rPr lang="ja-JP" altLang="en-US" dirty="0"/>
                  <a:t>優良エッジ値 とした</a:t>
                </a:r>
                <a:r>
                  <a:rPr lang="en-US" altLang="ja-JP" dirty="0"/>
                  <a:t>TSP</a:t>
                </a:r>
                <a:r>
                  <a:rPr lang="ja-JP" altLang="en-US" dirty="0"/>
                  <a:t>を解く</a:t>
                </a:r>
                <a:endParaRPr lang="en-US" altLang="ja-JP" dirty="0"/>
              </a:p>
              <a:p>
                <a:pPr marL="457200" lvl="1"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179A5734-BEED-41D3-A408-CECD95F64B9B}"/>
                  </a:ext>
                </a:extLst>
              </p:cNvPr>
              <p:cNvSpPr>
                <a:spLocks noGrp="1" noRot="1" noChangeAspect="1" noMove="1" noResize="1" noEditPoints="1" noAdjustHandles="1" noChangeArrowheads="1" noChangeShapeType="1" noTextEdit="1"/>
              </p:cNvSpPr>
              <p:nvPr>
                <p:ph idx="1"/>
              </p:nvPr>
            </p:nvSpPr>
            <p:spPr>
              <a:xfrm>
                <a:off x="838200" y="2732690"/>
                <a:ext cx="10515600" cy="3827896"/>
              </a:xfrm>
              <a:blipFill>
                <a:blip r:embed="rId3"/>
                <a:stretch>
                  <a:fillRect l="-638" t="-95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0FD3D13-CB58-42D5-A2F0-F4684127C71B}"/>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22</a:t>
            </a:fld>
            <a:endParaRPr lang="ja-JP" altLang="en-US">
              <a:solidFill>
                <a:prstClr val="black">
                  <a:tint val="75000"/>
                </a:prstClr>
              </a:solidFill>
            </a:endParaRPr>
          </a:p>
        </p:txBody>
      </p:sp>
      <p:pic>
        <p:nvPicPr>
          <p:cNvPr id="6" name="図 5">
            <a:extLst>
              <a:ext uri="{FF2B5EF4-FFF2-40B4-BE49-F238E27FC236}">
                <a16:creationId xmlns:a16="http://schemas.microsoft.com/office/drawing/2014/main" id="{3DD08124-A3D4-424C-884E-43B4D92A3879}"/>
              </a:ext>
            </a:extLst>
          </p:cNvPr>
          <p:cNvPicPr>
            <a:picLocks noChangeAspect="1"/>
          </p:cNvPicPr>
          <p:nvPr/>
        </p:nvPicPr>
        <p:blipFill>
          <a:blip r:embed="rId4"/>
          <a:stretch>
            <a:fillRect/>
          </a:stretch>
        </p:blipFill>
        <p:spPr>
          <a:xfrm>
            <a:off x="899846" y="1127374"/>
            <a:ext cx="10392308" cy="1605316"/>
          </a:xfrm>
          <a:prstGeom prst="rect">
            <a:avLst/>
          </a:prstGeom>
        </p:spPr>
      </p:pic>
      <p:pic>
        <p:nvPicPr>
          <p:cNvPr id="8" name="図 7">
            <a:extLst>
              <a:ext uri="{FF2B5EF4-FFF2-40B4-BE49-F238E27FC236}">
                <a16:creationId xmlns:a16="http://schemas.microsoft.com/office/drawing/2014/main" id="{3D746480-6379-46D6-82D8-DE65333EA4FD}"/>
              </a:ext>
            </a:extLst>
          </p:cNvPr>
          <p:cNvPicPr>
            <a:picLocks noChangeAspect="1"/>
          </p:cNvPicPr>
          <p:nvPr/>
        </p:nvPicPr>
        <p:blipFill>
          <a:blip r:embed="rId5"/>
          <a:stretch>
            <a:fillRect/>
          </a:stretch>
        </p:blipFill>
        <p:spPr>
          <a:xfrm>
            <a:off x="8141365" y="4469839"/>
            <a:ext cx="1606217" cy="594531"/>
          </a:xfrm>
          <a:prstGeom prst="rect">
            <a:avLst/>
          </a:prstGeom>
        </p:spPr>
      </p:pic>
      <p:pic>
        <p:nvPicPr>
          <p:cNvPr id="9" name="図 8">
            <a:extLst>
              <a:ext uri="{FF2B5EF4-FFF2-40B4-BE49-F238E27FC236}">
                <a16:creationId xmlns:a16="http://schemas.microsoft.com/office/drawing/2014/main" id="{30C54582-ECB8-482B-B121-588886C67CD6}"/>
              </a:ext>
            </a:extLst>
          </p:cNvPr>
          <p:cNvPicPr>
            <a:picLocks noChangeAspect="1"/>
          </p:cNvPicPr>
          <p:nvPr/>
        </p:nvPicPr>
        <p:blipFill>
          <a:blip r:embed="rId6"/>
          <a:stretch>
            <a:fillRect/>
          </a:stretch>
        </p:blipFill>
        <p:spPr>
          <a:xfrm>
            <a:off x="9747582" y="4486263"/>
            <a:ext cx="1606218" cy="578107"/>
          </a:xfrm>
          <a:prstGeom prst="rect">
            <a:avLst/>
          </a:prstGeom>
        </p:spPr>
      </p:pic>
      <p:sp>
        <p:nvSpPr>
          <p:cNvPr id="10" name="四角形: 角を丸くする 9">
            <a:extLst>
              <a:ext uri="{FF2B5EF4-FFF2-40B4-BE49-F238E27FC236}">
                <a16:creationId xmlns:a16="http://schemas.microsoft.com/office/drawing/2014/main" id="{F5CA7480-5462-42F6-BD3F-E6DCAEA9802D}"/>
              </a:ext>
            </a:extLst>
          </p:cNvPr>
          <p:cNvSpPr/>
          <p:nvPr/>
        </p:nvSpPr>
        <p:spPr>
          <a:xfrm>
            <a:off x="7909034" y="3888828"/>
            <a:ext cx="3444766" cy="13400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7B91509-38E4-460D-8B42-3932D511683E}"/>
              </a:ext>
            </a:extLst>
          </p:cNvPr>
          <p:cNvSpPr/>
          <p:nvPr/>
        </p:nvSpPr>
        <p:spPr>
          <a:xfrm>
            <a:off x="8004730" y="3966288"/>
            <a:ext cx="2468828" cy="400110"/>
          </a:xfrm>
          <a:prstGeom prst="rect">
            <a:avLst/>
          </a:prstGeom>
        </p:spPr>
        <p:txBody>
          <a:bodyPr wrap="square">
            <a:spAutoFit/>
          </a:bodyPr>
          <a:lstStyle/>
          <a:p>
            <a:r>
              <a:rPr lang="ja-JP" altLang="en-US" sz="2000" u="sng" dirty="0"/>
              <a:t>優良エッジ値の例</a:t>
            </a:r>
          </a:p>
        </p:txBody>
      </p:sp>
    </p:spTree>
    <p:extLst>
      <p:ext uri="{BB962C8B-B14F-4D97-AF65-F5344CB8AC3E}">
        <p14:creationId xmlns:p14="http://schemas.microsoft.com/office/powerpoint/2010/main" val="87289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C39F11-5FE9-499E-8A41-36C6C1AB55C3}"/>
              </a:ext>
            </a:extLst>
          </p:cNvPr>
          <p:cNvSpPr>
            <a:spLocks noGrp="1"/>
          </p:cNvSpPr>
          <p:nvPr>
            <p:ph type="title"/>
          </p:nvPr>
        </p:nvSpPr>
        <p:spPr/>
        <p:txBody>
          <a:bodyPr/>
          <a:lstStyle/>
          <a:p>
            <a:r>
              <a:rPr kumimoji="1" lang="ja-JP" altLang="en-US" dirty="0"/>
              <a:t>評価指標 </a:t>
            </a:r>
            <a:r>
              <a:rPr kumimoji="1" lang="en-US" altLang="ja-JP" dirty="0"/>
              <a:t>: </a:t>
            </a:r>
            <a:r>
              <a:rPr lang="ja-JP" altLang="en-US" dirty="0"/>
              <a:t>レーベンシュタイン距離</a:t>
            </a:r>
            <a:endParaRPr kumimoji="1" lang="ja-JP" altLang="en-US" dirty="0"/>
          </a:p>
        </p:txBody>
      </p:sp>
      <p:sp>
        <p:nvSpPr>
          <p:cNvPr id="3" name="コンテンツ プレースホルダー 2">
            <a:extLst>
              <a:ext uri="{FF2B5EF4-FFF2-40B4-BE49-F238E27FC236}">
                <a16:creationId xmlns:a16="http://schemas.microsoft.com/office/drawing/2014/main" id="{50FB80BB-9720-4E23-ABE4-1CBFCF736EEF}"/>
              </a:ext>
            </a:extLst>
          </p:cNvPr>
          <p:cNvSpPr>
            <a:spLocks noGrp="1"/>
          </p:cNvSpPr>
          <p:nvPr>
            <p:ph idx="1"/>
          </p:nvPr>
        </p:nvSpPr>
        <p:spPr>
          <a:xfrm>
            <a:off x="838200" y="1234967"/>
            <a:ext cx="10515600" cy="1839310"/>
          </a:xfrm>
        </p:spPr>
        <p:txBody>
          <a:bodyPr>
            <a:normAutofit/>
          </a:bodyPr>
          <a:lstStyle/>
          <a:p>
            <a:pPr>
              <a:buFont typeface="Wingdings" panose="05000000000000000000" pitchFamily="2" charset="2"/>
              <a:buChar char="l"/>
            </a:pPr>
            <a:r>
              <a:rPr lang="ja-JP" altLang="en-US" b="1" dirty="0"/>
              <a:t>二つの文字列がどの程度異なっているかを示す距離</a:t>
            </a:r>
            <a:endParaRPr lang="en-US" altLang="ja-JP" b="1" dirty="0"/>
          </a:p>
          <a:p>
            <a:pPr>
              <a:buFont typeface="Wingdings" panose="05000000000000000000" pitchFamily="2" charset="2"/>
              <a:buChar char="l"/>
            </a:pPr>
            <a:r>
              <a:rPr lang="ja-JP" altLang="en-US" b="1" dirty="0"/>
              <a:t>文字列</a:t>
            </a:r>
            <a:r>
              <a:rPr lang="en-US" altLang="ja-JP" b="1" dirty="0"/>
              <a:t>A</a:t>
            </a:r>
            <a:r>
              <a:rPr lang="ja-JP" altLang="en-US" b="1" dirty="0"/>
              <a:t>→文字列</a:t>
            </a:r>
            <a:r>
              <a:rPr lang="en-US" altLang="ja-JP" b="1" dirty="0"/>
              <a:t>B</a:t>
            </a:r>
            <a:r>
              <a:rPr lang="ja-JP" altLang="en-US" b="1" dirty="0"/>
              <a:t>においてある操作（挿入・削除・置換）を行った最小回数</a:t>
            </a:r>
            <a:endParaRPr lang="en-US" altLang="ja-JP" b="1" dirty="0"/>
          </a:p>
          <a:p>
            <a:pPr marL="0" indent="0">
              <a:buNone/>
            </a:pPr>
            <a:r>
              <a:rPr lang="ja-JP" altLang="en-US" b="1" dirty="0"/>
              <a:t>→ 文字列の長さ（配達箇所の数）で割り、正規化したものを評価値とする</a:t>
            </a:r>
            <a:endParaRPr lang="en-US" altLang="ja-JP" b="1" dirty="0"/>
          </a:p>
        </p:txBody>
      </p:sp>
      <p:sp>
        <p:nvSpPr>
          <p:cNvPr id="4" name="スライド番号プレースホルダー 3">
            <a:extLst>
              <a:ext uri="{FF2B5EF4-FFF2-40B4-BE49-F238E27FC236}">
                <a16:creationId xmlns:a16="http://schemas.microsoft.com/office/drawing/2014/main" id="{73240302-F0A4-43A5-97E2-0917D9284592}"/>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23</a:t>
            </a:fld>
            <a:endParaRPr lang="ja-JP" altLang="en-US" dirty="0">
              <a:solidFill>
                <a:prstClr val="black">
                  <a:tint val="75000"/>
                </a:prstClr>
              </a:solidFill>
            </a:endParaRPr>
          </a:p>
        </p:txBody>
      </p:sp>
      <p:pic>
        <p:nvPicPr>
          <p:cNvPr id="32" name="図 31">
            <a:extLst>
              <a:ext uri="{FF2B5EF4-FFF2-40B4-BE49-F238E27FC236}">
                <a16:creationId xmlns:a16="http://schemas.microsoft.com/office/drawing/2014/main" id="{10CAE1B3-32F6-4C00-9551-A140D00D2050}"/>
              </a:ext>
            </a:extLst>
          </p:cNvPr>
          <p:cNvPicPr>
            <a:picLocks noChangeAspect="1"/>
          </p:cNvPicPr>
          <p:nvPr/>
        </p:nvPicPr>
        <p:blipFill>
          <a:blip r:embed="rId2"/>
          <a:stretch>
            <a:fillRect/>
          </a:stretch>
        </p:blipFill>
        <p:spPr>
          <a:xfrm>
            <a:off x="2407136" y="3461844"/>
            <a:ext cx="3213227" cy="538655"/>
          </a:xfrm>
          <a:prstGeom prst="rect">
            <a:avLst/>
          </a:prstGeom>
        </p:spPr>
      </p:pic>
      <p:pic>
        <p:nvPicPr>
          <p:cNvPr id="33" name="図 32">
            <a:extLst>
              <a:ext uri="{FF2B5EF4-FFF2-40B4-BE49-F238E27FC236}">
                <a16:creationId xmlns:a16="http://schemas.microsoft.com/office/drawing/2014/main" id="{FEBBF738-DB24-4F9D-A05D-85D45A60CFB3}"/>
              </a:ext>
            </a:extLst>
          </p:cNvPr>
          <p:cNvPicPr>
            <a:picLocks noChangeAspect="1"/>
          </p:cNvPicPr>
          <p:nvPr/>
        </p:nvPicPr>
        <p:blipFill>
          <a:blip r:embed="rId3"/>
          <a:stretch>
            <a:fillRect/>
          </a:stretch>
        </p:blipFill>
        <p:spPr>
          <a:xfrm>
            <a:off x="7830952" y="3461844"/>
            <a:ext cx="3235695" cy="538655"/>
          </a:xfrm>
          <a:prstGeom prst="rect">
            <a:avLst/>
          </a:prstGeom>
        </p:spPr>
      </p:pic>
      <p:sp>
        <p:nvSpPr>
          <p:cNvPr id="35" name="正方形/長方形 34">
            <a:extLst>
              <a:ext uri="{FF2B5EF4-FFF2-40B4-BE49-F238E27FC236}">
                <a16:creationId xmlns:a16="http://schemas.microsoft.com/office/drawing/2014/main" id="{8B6F33E6-CAAE-4E2A-9281-79A448671813}"/>
              </a:ext>
            </a:extLst>
          </p:cNvPr>
          <p:cNvSpPr/>
          <p:nvPr/>
        </p:nvSpPr>
        <p:spPr>
          <a:xfrm>
            <a:off x="1201051" y="3541985"/>
            <a:ext cx="1107996" cy="369332"/>
          </a:xfrm>
          <a:prstGeom prst="rect">
            <a:avLst/>
          </a:prstGeom>
        </p:spPr>
        <p:txBody>
          <a:bodyPr wrap="none">
            <a:spAutoFit/>
          </a:bodyPr>
          <a:lstStyle/>
          <a:p>
            <a:r>
              <a:rPr lang="ja-JP" altLang="en-US" dirty="0"/>
              <a:t>予測順路</a:t>
            </a:r>
          </a:p>
        </p:txBody>
      </p:sp>
      <p:sp>
        <p:nvSpPr>
          <p:cNvPr id="36" name="正方形/長方形 35">
            <a:extLst>
              <a:ext uri="{FF2B5EF4-FFF2-40B4-BE49-F238E27FC236}">
                <a16:creationId xmlns:a16="http://schemas.microsoft.com/office/drawing/2014/main" id="{7C1F00B6-F2A8-4A27-B2C4-FB53A2DB25CE}"/>
              </a:ext>
            </a:extLst>
          </p:cNvPr>
          <p:cNvSpPr/>
          <p:nvPr/>
        </p:nvSpPr>
        <p:spPr>
          <a:xfrm>
            <a:off x="6094273" y="3546506"/>
            <a:ext cx="1638590" cy="369332"/>
          </a:xfrm>
          <a:prstGeom prst="rect">
            <a:avLst/>
          </a:prstGeom>
        </p:spPr>
        <p:txBody>
          <a:bodyPr wrap="none">
            <a:spAutoFit/>
          </a:bodyPr>
          <a:lstStyle/>
          <a:p>
            <a:r>
              <a:rPr lang="ja-JP" altLang="en-US" dirty="0"/>
              <a:t>ドライバー順路</a:t>
            </a:r>
          </a:p>
        </p:txBody>
      </p:sp>
      <p:pic>
        <p:nvPicPr>
          <p:cNvPr id="37" name="図 36">
            <a:extLst>
              <a:ext uri="{FF2B5EF4-FFF2-40B4-BE49-F238E27FC236}">
                <a16:creationId xmlns:a16="http://schemas.microsoft.com/office/drawing/2014/main" id="{B195CABF-6508-4105-98C4-984FE6C0A06E}"/>
              </a:ext>
            </a:extLst>
          </p:cNvPr>
          <p:cNvPicPr>
            <a:picLocks noChangeAspect="1"/>
          </p:cNvPicPr>
          <p:nvPr/>
        </p:nvPicPr>
        <p:blipFill>
          <a:blip r:embed="rId4"/>
          <a:stretch>
            <a:fillRect/>
          </a:stretch>
        </p:blipFill>
        <p:spPr>
          <a:xfrm>
            <a:off x="1811652" y="4442051"/>
            <a:ext cx="3059893" cy="2037554"/>
          </a:xfrm>
          <a:prstGeom prst="rect">
            <a:avLst/>
          </a:prstGeom>
        </p:spPr>
      </p:pic>
      <p:sp>
        <p:nvSpPr>
          <p:cNvPr id="38" name="右中かっこ 37">
            <a:extLst>
              <a:ext uri="{FF2B5EF4-FFF2-40B4-BE49-F238E27FC236}">
                <a16:creationId xmlns:a16="http://schemas.microsoft.com/office/drawing/2014/main" id="{D8C214D1-C16A-4357-AE37-31769B785AD7}"/>
              </a:ext>
            </a:extLst>
          </p:cNvPr>
          <p:cNvSpPr/>
          <p:nvPr/>
        </p:nvSpPr>
        <p:spPr>
          <a:xfrm>
            <a:off x="5297214" y="4351283"/>
            <a:ext cx="557048" cy="22093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1F2A7B98-2483-49ED-AA0E-BAFCBC36FB43}"/>
                  </a:ext>
                </a:extLst>
              </p:cNvPr>
              <p:cNvSpPr/>
              <p:nvPr/>
            </p:nvSpPr>
            <p:spPr>
              <a:xfrm>
                <a:off x="6337740" y="4891644"/>
                <a:ext cx="3523722" cy="1128579"/>
              </a:xfrm>
              <a:prstGeom prst="rect">
                <a:avLst/>
              </a:prstGeom>
            </p:spPr>
            <p:txBody>
              <a:bodyPr wrap="none">
                <a:spAutoFit/>
              </a:bodyPr>
              <a:lstStyle/>
              <a:p>
                <a:pPr>
                  <a:lnSpc>
                    <a:spcPct val="150000"/>
                  </a:lnSpc>
                </a:pPr>
                <a:r>
                  <a:rPr lang="ja-JP" altLang="en-US" sz="2400" dirty="0"/>
                  <a:t>レーベンシュタイン距離：</a:t>
                </a:r>
                <a14:m>
                  <m:oMath xmlns:m="http://schemas.openxmlformats.org/officeDocument/2006/math">
                    <m:r>
                      <a:rPr lang="en-US" altLang="ja-JP" sz="2400" i="1">
                        <a:latin typeface="Cambria Math" panose="02040503050406030204" pitchFamily="18" charset="0"/>
                      </a:rPr>
                      <m:t>2</m:t>
                    </m:r>
                  </m:oMath>
                </a14:m>
                <a:endParaRPr lang="en-US" altLang="ja-JP" sz="2400" dirty="0"/>
              </a:p>
              <a:p>
                <a:pPr>
                  <a:lnSpc>
                    <a:spcPct val="150000"/>
                  </a:lnSpc>
                </a:pPr>
                <a:r>
                  <a:rPr lang="ja-JP" altLang="en-US" sz="2400" u="sng" dirty="0"/>
                  <a:t>評価値：</a:t>
                </a:r>
                <a14:m>
                  <m:oMath xmlns:m="http://schemas.openxmlformats.org/officeDocument/2006/math">
                    <m:r>
                      <a:rPr lang="en-US" altLang="ja-JP" sz="2400" b="0" i="1" u="sng" smtClean="0">
                        <a:latin typeface="Cambria Math" panose="02040503050406030204" pitchFamily="18" charset="0"/>
                      </a:rPr>
                      <m:t>2</m:t>
                    </m:r>
                    <m:r>
                      <a:rPr lang="en-US" altLang="ja-JP" sz="2400" b="0" i="1" u="sng" smtClean="0">
                        <a:latin typeface="Cambria Math" panose="02040503050406030204" pitchFamily="18" charset="0"/>
                        <a:ea typeface="Cambria Math" panose="02040503050406030204" pitchFamily="18" charset="0"/>
                      </a:rPr>
                      <m:t>÷7=</m:t>
                    </m:r>
                    <m:r>
                      <a:rPr lang="en-US" altLang="ja-JP" sz="2400" b="0" i="1" u="sng" smtClean="0">
                        <a:solidFill>
                          <a:srgbClr val="FF0000"/>
                        </a:solidFill>
                        <a:latin typeface="Cambria Math" panose="02040503050406030204" pitchFamily="18" charset="0"/>
                        <a:ea typeface="Cambria Math" panose="02040503050406030204" pitchFamily="18" charset="0"/>
                      </a:rPr>
                      <m:t>0.29</m:t>
                    </m:r>
                  </m:oMath>
                </a14:m>
                <a:endParaRPr lang="ja-JP" altLang="en-US" sz="2400" u="sng" dirty="0"/>
              </a:p>
            </p:txBody>
          </p:sp>
        </mc:Choice>
        <mc:Fallback xmlns="">
          <p:sp>
            <p:nvSpPr>
              <p:cNvPr id="39" name="正方形/長方形 38">
                <a:extLst>
                  <a:ext uri="{FF2B5EF4-FFF2-40B4-BE49-F238E27FC236}">
                    <a16:creationId xmlns:a16="http://schemas.microsoft.com/office/drawing/2014/main" id="{1F2A7B98-2483-49ED-AA0E-BAFCBC36FB43}"/>
                  </a:ext>
                </a:extLst>
              </p:cNvPr>
              <p:cNvSpPr>
                <a:spLocks noRot="1" noChangeAspect="1" noMove="1" noResize="1" noEditPoints="1" noAdjustHandles="1" noChangeArrowheads="1" noChangeShapeType="1" noTextEdit="1"/>
              </p:cNvSpPr>
              <p:nvPr/>
            </p:nvSpPr>
            <p:spPr>
              <a:xfrm>
                <a:off x="6337740" y="4891644"/>
                <a:ext cx="3523722" cy="1128579"/>
              </a:xfrm>
              <a:prstGeom prst="rect">
                <a:avLst/>
              </a:prstGeom>
              <a:blipFill>
                <a:blip r:embed="rId5"/>
                <a:stretch>
                  <a:fillRect l="-2768" b="-967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8937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4">
            <a:extLst>
              <a:ext uri="{FF2B5EF4-FFF2-40B4-BE49-F238E27FC236}">
                <a16:creationId xmlns:a16="http://schemas.microsoft.com/office/drawing/2014/main" id="{EE28AF9D-B38E-4145-9CE9-B7530B05F9DA}"/>
              </a:ext>
            </a:extLst>
          </p:cNvPr>
          <p:cNvSpPr>
            <a:spLocks noGrp="1"/>
          </p:cNvSpPr>
          <p:nvPr>
            <p:ph type="title"/>
          </p:nvPr>
        </p:nvSpPr>
        <p:spPr>
          <a:xfrm>
            <a:off x="838200" y="296863"/>
            <a:ext cx="10515600" cy="565150"/>
          </a:xfrm>
        </p:spPr>
        <p:txBody>
          <a:bodyPr/>
          <a:lstStyle/>
          <a:p>
            <a:r>
              <a:rPr lang="ja-JP" altLang="en-US" dirty="0"/>
              <a:t>各ドライバーのレーベンシュタイン距離での評価値</a:t>
            </a:r>
            <a:endParaRPr lang="ja-JP" altLang="en-US" sz="4000" dirty="0"/>
          </a:p>
        </p:txBody>
      </p:sp>
      <p:grpSp>
        <p:nvGrpSpPr>
          <p:cNvPr id="21" name="グループ化 20">
            <a:extLst>
              <a:ext uri="{FF2B5EF4-FFF2-40B4-BE49-F238E27FC236}">
                <a16:creationId xmlns:a16="http://schemas.microsoft.com/office/drawing/2014/main" id="{D070D228-E35D-4108-B88D-4E63B1B34E48}"/>
              </a:ext>
            </a:extLst>
          </p:cNvPr>
          <p:cNvGrpSpPr/>
          <p:nvPr/>
        </p:nvGrpSpPr>
        <p:grpSpPr>
          <a:xfrm>
            <a:off x="479055" y="1559709"/>
            <a:ext cx="7821318" cy="4790484"/>
            <a:chOff x="1681611" y="1707417"/>
            <a:chExt cx="7821318" cy="4790484"/>
          </a:xfrm>
        </p:grpSpPr>
        <p:pic>
          <p:nvPicPr>
            <p:cNvPr id="11" name="図 10" descr="ダイアグラム が含まれている画像&#10;&#10;自動的に生成された説明">
              <a:extLst>
                <a:ext uri="{FF2B5EF4-FFF2-40B4-BE49-F238E27FC236}">
                  <a16:creationId xmlns:a16="http://schemas.microsoft.com/office/drawing/2014/main" id="{13427A95-A7B1-4C8C-98DD-2E0327F7D337}"/>
                </a:ext>
              </a:extLst>
            </p:cNvPr>
            <p:cNvPicPr>
              <a:picLocks noChangeAspect="1"/>
            </p:cNvPicPr>
            <p:nvPr/>
          </p:nvPicPr>
          <p:blipFill rotWithShape="1">
            <a:blip r:embed="rId3">
              <a:extLst>
                <a:ext uri="{28A0092B-C50C-407E-A947-70E740481C1C}">
                  <a14:useLocalDpi xmlns:a14="http://schemas.microsoft.com/office/drawing/2010/main" val="0"/>
                </a:ext>
              </a:extLst>
            </a:blip>
            <a:srcRect t="33308" b="34099"/>
            <a:stretch/>
          </p:blipFill>
          <p:spPr>
            <a:xfrm>
              <a:off x="2736000" y="1707417"/>
              <a:ext cx="6720000" cy="1642683"/>
            </a:xfrm>
            <a:prstGeom prst="rect">
              <a:avLst/>
            </a:prstGeom>
          </p:spPr>
        </p:pic>
        <p:pic>
          <p:nvPicPr>
            <p:cNvPr id="15" name="図 14" descr="ダイアグラム&#10;&#10;自動的に生成された説明">
              <a:extLst>
                <a:ext uri="{FF2B5EF4-FFF2-40B4-BE49-F238E27FC236}">
                  <a16:creationId xmlns:a16="http://schemas.microsoft.com/office/drawing/2014/main" id="{200C2E83-0361-4364-88C4-C741F76E083B}"/>
                </a:ext>
              </a:extLst>
            </p:cNvPr>
            <p:cNvPicPr>
              <a:picLocks noChangeAspect="1"/>
            </p:cNvPicPr>
            <p:nvPr/>
          </p:nvPicPr>
          <p:blipFill rotWithShape="1">
            <a:blip r:embed="rId4">
              <a:extLst>
                <a:ext uri="{28A0092B-C50C-407E-A947-70E740481C1C}">
                  <a14:useLocalDpi xmlns:a14="http://schemas.microsoft.com/office/drawing/2010/main" val="0"/>
                </a:ext>
              </a:extLst>
            </a:blip>
            <a:srcRect l="136" t="32344" r="-602" b="29282"/>
            <a:stretch/>
          </p:blipFill>
          <p:spPr>
            <a:xfrm>
              <a:off x="2751643" y="3196351"/>
              <a:ext cx="6751286" cy="1933997"/>
            </a:xfrm>
            <a:prstGeom prst="rect">
              <a:avLst/>
            </a:prstGeom>
          </p:spPr>
        </p:pic>
        <p:pic>
          <p:nvPicPr>
            <p:cNvPr id="17" name="図 16" descr="ダイアグラム&#10;&#10;自動的に生成された説明">
              <a:extLst>
                <a:ext uri="{FF2B5EF4-FFF2-40B4-BE49-F238E27FC236}">
                  <a16:creationId xmlns:a16="http://schemas.microsoft.com/office/drawing/2014/main" id="{35F334D3-C814-41A9-A66B-14A4A3886A0D}"/>
                </a:ext>
              </a:extLst>
            </p:cNvPr>
            <p:cNvPicPr>
              <a:picLocks noChangeAspect="1"/>
            </p:cNvPicPr>
            <p:nvPr/>
          </p:nvPicPr>
          <p:blipFill rotWithShape="1">
            <a:blip r:embed="rId5">
              <a:extLst>
                <a:ext uri="{28A0092B-C50C-407E-A947-70E740481C1C}">
                  <a14:useLocalDpi xmlns:a14="http://schemas.microsoft.com/office/drawing/2010/main" val="0"/>
                </a:ext>
              </a:extLst>
            </a:blip>
            <a:srcRect t="33307" b="32173"/>
            <a:stretch/>
          </p:blipFill>
          <p:spPr>
            <a:xfrm>
              <a:off x="2767286" y="4758114"/>
              <a:ext cx="6720000" cy="1739787"/>
            </a:xfrm>
            <a:prstGeom prst="rect">
              <a:avLst/>
            </a:prstGeom>
          </p:spPr>
        </p:pic>
        <p:sp>
          <p:nvSpPr>
            <p:cNvPr id="18" name="テキスト ボックス 17">
              <a:extLst>
                <a:ext uri="{FF2B5EF4-FFF2-40B4-BE49-F238E27FC236}">
                  <a16:creationId xmlns:a16="http://schemas.microsoft.com/office/drawing/2014/main" id="{CE8F4AB8-4481-4101-9215-2A349C19D4DB}"/>
                </a:ext>
              </a:extLst>
            </p:cNvPr>
            <p:cNvSpPr txBox="1"/>
            <p:nvPr/>
          </p:nvSpPr>
          <p:spPr>
            <a:xfrm>
              <a:off x="1681612" y="2423776"/>
              <a:ext cx="2014917" cy="369332"/>
            </a:xfrm>
            <a:prstGeom prst="rect">
              <a:avLst/>
            </a:prstGeom>
            <a:noFill/>
          </p:spPr>
          <p:txBody>
            <a:bodyPr wrap="square" rtlCol="0">
              <a:spAutoFit/>
            </a:bodyPr>
            <a:lstStyle/>
            <a:p>
              <a:r>
                <a:rPr kumimoji="1" lang="ja-JP" altLang="en-US" dirty="0"/>
                <a:t>ドライバー</a:t>
              </a:r>
              <a:r>
                <a:rPr kumimoji="1" lang="en-US" altLang="ja-JP" dirty="0"/>
                <a:t>A</a:t>
              </a:r>
              <a:endParaRPr kumimoji="1" lang="ja-JP" altLang="en-US" dirty="0"/>
            </a:p>
          </p:txBody>
        </p:sp>
        <p:sp>
          <p:nvSpPr>
            <p:cNvPr id="19" name="テキスト ボックス 18">
              <a:extLst>
                <a:ext uri="{FF2B5EF4-FFF2-40B4-BE49-F238E27FC236}">
                  <a16:creationId xmlns:a16="http://schemas.microsoft.com/office/drawing/2014/main" id="{4901B66A-E4CC-4B98-A950-64BA4D2F7E6D}"/>
                </a:ext>
              </a:extLst>
            </p:cNvPr>
            <p:cNvSpPr txBox="1"/>
            <p:nvPr/>
          </p:nvSpPr>
          <p:spPr>
            <a:xfrm>
              <a:off x="1681611" y="3914158"/>
              <a:ext cx="2014917" cy="369332"/>
            </a:xfrm>
            <a:prstGeom prst="rect">
              <a:avLst/>
            </a:prstGeom>
            <a:noFill/>
          </p:spPr>
          <p:txBody>
            <a:bodyPr wrap="square" rtlCol="0">
              <a:spAutoFit/>
            </a:bodyPr>
            <a:lstStyle/>
            <a:p>
              <a:r>
                <a:rPr kumimoji="1" lang="ja-JP" altLang="en-US" dirty="0"/>
                <a:t>ドライバー</a:t>
              </a:r>
              <a:r>
                <a:rPr lang="en-US" altLang="ja-JP" dirty="0"/>
                <a:t>B</a:t>
              </a:r>
              <a:endParaRPr kumimoji="1" lang="ja-JP" altLang="en-US" dirty="0"/>
            </a:p>
          </p:txBody>
        </p:sp>
        <p:sp>
          <p:nvSpPr>
            <p:cNvPr id="20" name="テキスト ボックス 19">
              <a:extLst>
                <a:ext uri="{FF2B5EF4-FFF2-40B4-BE49-F238E27FC236}">
                  <a16:creationId xmlns:a16="http://schemas.microsoft.com/office/drawing/2014/main" id="{9589F884-C129-4F7F-896E-70233EFF99D3}"/>
                </a:ext>
              </a:extLst>
            </p:cNvPr>
            <p:cNvSpPr txBox="1"/>
            <p:nvPr/>
          </p:nvSpPr>
          <p:spPr>
            <a:xfrm>
              <a:off x="1681611" y="5443341"/>
              <a:ext cx="2014917" cy="369332"/>
            </a:xfrm>
            <a:prstGeom prst="rect">
              <a:avLst/>
            </a:prstGeom>
            <a:noFill/>
          </p:spPr>
          <p:txBody>
            <a:bodyPr wrap="square" rtlCol="0">
              <a:spAutoFit/>
            </a:bodyPr>
            <a:lstStyle/>
            <a:p>
              <a:r>
                <a:rPr kumimoji="1" lang="ja-JP" altLang="en-US" dirty="0"/>
                <a:t>ドライバー</a:t>
              </a:r>
              <a:r>
                <a:rPr lang="en-US" altLang="ja-JP" dirty="0"/>
                <a:t>C</a:t>
              </a:r>
              <a:endParaRPr kumimoji="1" lang="ja-JP" altLang="en-US" dirty="0"/>
            </a:p>
          </p:txBody>
        </p:sp>
      </p:grpSp>
      <p:sp>
        <p:nvSpPr>
          <p:cNvPr id="22" name="テキスト ボックス 21">
            <a:extLst>
              <a:ext uri="{FF2B5EF4-FFF2-40B4-BE49-F238E27FC236}">
                <a16:creationId xmlns:a16="http://schemas.microsoft.com/office/drawing/2014/main" id="{A243C234-DCE8-407D-A157-4437DBE23476}"/>
              </a:ext>
            </a:extLst>
          </p:cNvPr>
          <p:cNvSpPr txBox="1"/>
          <p:nvPr/>
        </p:nvSpPr>
        <p:spPr>
          <a:xfrm>
            <a:off x="2411427" y="1187112"/>
            <a:ext cx="1124793" cy="584775"/>
          </a:xfrm>
          <a:prstGeom prst="rect">
            <a:avLst/>
          </a:prstGeom>
          <a:noFill/>
        </p:spPr>
        <p:txBody>
          <a:bodyPr wrap="square" rtlCol="0">
            <a:spAutoFit/>
          </a:bodyPr>
          <a:lstStyle/>
          <a:p>
            <a:pPr algn="ctr"/>
            <a:r>
              <a:rPr kumimoji="1" lang="ja-JP" altLang="en-US" sz="1600" dirty="0"/>
              <a:t>配達先の</a:t>
            </a:r>
            <a:br>
              <a:rPr kumimoji="1" lang="en-US" altLang="ja-JP" sz="1600" dirty="0"/>
            </a:br>
            <a:r>
              <a:rPr kumimoji="1" lang="ja-JP" altLang="en-US" sz="1600" dirty="0"/>
              <a:t>プロット</a:t>
            </a:r>
          </a:p>
        </p:txBody>
      </p:sp>
      <p:sp>
        <p:nvSpPr>
          <p:cNvPr id="24" name="テキスト ボックス 23">
            <a:extLst>
              <a:ext uri="{FF2B5EF4-FFF2-40B4-BE49-F238E27FC236}">
                <a16:creationId xmlns:a16="http://schemas.microsoft.com/office/drawing/2014/main" id="{F4CD3621-0D82-4024-B7BE-BE18BA245A5D}"/>
              </a:ext>
            </a:extLst>
          </p:cNvPr>
          <p:cNvSpPr txBox="1"/>
          <p:nvPr/>
        </p:nvSpPr>
        <p:spPr>
          <a:xfrm>
            <a:off x="4938677" y="1315971"/>
            <a:ext cx="1447021" cy="338554"/>
          </a:xfrm>
          <a:prstGeom prst="rect">
            <a:avLst/>
          </a:prstGeom>
          <a:noFill/>
        </p:spPr>
        <p:txBody>
          <a:bodyPr wrap="square" rtlCol="0">
            <a:spAutoFit/>
          </a:bodyPr>
          <a:lstStyle/>
          <a:p>
            <a:pPr algn="ctr"/>
            <a:r>
              <a:rPr kumimoji="1" lang="ja-JP" altLang="en-US" sz="1600" dirty="0"/>
              <a:t>分析結果</a:t>
            </a:r>
          </a:p>
        </p:txBody>
      </p:sp>
      <p:sp>
        <p:nvSpPr>
          <p:cNvPr id="25" name="テキスト ボックス 24">
            <a:extLst>
              <a:ext uri="{FF2B5EF4-FFF2-40B4-BE49-F238E27FC236}">
                <a16:creationId xmlns:a16="http://schemas.microsoft.com/office/drawing/2014/main" id="{94405C17-4EF8-4F4F-AA55-7D99759E7E02}"/>
              </a:ext>
            </a:extLst>
          </p:cNvPr>
          <p:cNvSpPr txBox="1"/>
          <p:nvPr/>
        </p:nvSpPr>
        <p:spPr>
          <a:xfrm>
            <a:off x="6252122" y="1187112"/>
            <a:ext cx="1447021" cy="584775"/>
          </a:xfrm>
          <a:prstGeom prst="rect">
            <a:avLst/>
          </a:prstGeom>
          <a:noFill/>
        </p:spPr>
        <p:txBody>
          <a:bodyPr wrap="square" rtlCol="0">
            <a:spAutoFit/>
          </a:bodyPr>
          <a:lstStyle/>
          <a:p>
            <a:pPr algn="ctr"/>
            <a:r>
              <a:rPr kumimoji="1" lang="ja-JP" altLang="en-US" sz="1600" dirty="0"/>
              <a:t>元データの</a:t>
            </a:r>
            <a:br>
              <a:rPr kumimoji="1" lang="en-US" altLang="ja-JP" sz="1600" dirty="0"/>
            </a:br>
            <a:r>
              <a:rPr kumimoji="1" lang="ja-JP" altLang="en-US" sz="1600" dirty="0"/>
              <a:t>配達順</a:t>
            </a:r>
          </a:p>
        </p:txBody>
      </p:sp>
      <p:grpSp>
        <p:nvGrpSpPr>
          <p:cNvPr id="29" name="グループ化 28">
            <a:extLst>
              <a:ext uri="{FF2B5EF4-FFF2-40B4-BE49-F238E27FC236}">
                <a16:creationId xmlns:a16="http://schemas.microsoft.com/office/drawing/2014/main" id="{2424DB3F-E5AC-4D0D-B8A4-BDE761C6285D}"/>
              </a:ext>
            </a:extLst>
          </p:cNvPr>
          <p:cNvGrpSpPr/>
          <p:nvPr/>
        </p:nvGrpSpPr>
        <p:grpSpPr>
          <a:xfrm>
            <a:off x="8099696" y="2230943"/>
            <a:ext cx="1036212" cy="3479147"/>
            <a:chOff x="8099696" y="2230943"/>
            <a:chExt cx="1036212" cy="3479147"/>
          </a:xfrm>
        </p:grpSpPr>
        <p:sp>
          <p:nvSpPr>
            <p:cNvPr id="26" name="矢印: 右 25">
              <a:extLst>
                <a:ext uri="{FF2B5EF4-FFF2-40B4-BE49-F238E27FC236}">
                  <a16:creationId xmlns:a16="http://schemas.microsoft.com/office/drawing/2014/main" id="{465A41FD-857C-461A-BC12-6C60BAF78EFC}"/>
                </a:ext>
              </a:extLst>
            </p:cNvPr>
            <p:cNvSpPr/>
            <p:nvPr/>
          </p:nvSpPr>
          <p:spPr>
            <a:xfrm>
              <a:off x="8099696" y="2230943"/>
              <a:ext cx="1036212" cy="4595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537809AA-A0A4-4A49-9B9B-43462A00DC1E}"/>
                </a:ext>
              </a:extLst>
            </p:cNvPr>
            <p:cNvSpPr/>
            <p:nvPr/>
          </p:nvSpPr>
          <p:spPr>
            <a:xfrm>
              <a:off x="8099696" y="3719412"/>
              <a:ext cx="1036212" cy="4595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F2CD4F0B-3A85-443C-8F7D-C0DC8CC6C6B5}"/>
                </a:ext>
              </a:extLst>
            </p:cNvPr>
            <p:cNvSpPr/>
            <p:nvPr/>
          </p:nvSpPr>
          <p:spPr>
            <a:xfrm>
              <a:off x="8099696" y="5250508"/>
              <a:ext cx="1036212" cy="4595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a:extLst>
              <a:ext uri="{FF2B5EF4-FFF2-40B4-BE49-F238E27FC236}">
                <a16:creationId xmlns:a16="http://schemas.microsoft.com/office/drawing/2014/main" id="{509C0552-38FB-4DCB-8652-263BD7B8F408}"/>
              </a:ext>
            </a:extLst>
          </p:cNvPr>
          <p:cNvSpPr txBox="1"/>
          <p:nvPr/>
        </p:nvSpPr>
        <p:spPr>
          <a:xfrm>
            <a:off x="9694258" y="2106791"/>
            <a:ext cx="2018686" cy="707886"/>
          </a:xfrm>
          <a:prstGeom prst="rect">
            <a:avLst/>
          </a:prstGeom>
          <a:noFill/>
        </p:spPr>
        <p:txBody>
          <a:bodyPr wrap="square" rtlCol="0">
            <a:spAutoFit/>
          </a:bodyPr>
          <a:lstStyle/>
          <a:p>
            <a:pPr algn="ctr"/>
            <a:r>
              <a:rPr kumimoji="1" lang="ja-JP" altLang="en-US" sz="2000" dirty="0"/>
              <a:t>大部分が一致</a:t>
            </a:r>
            <a:endParaRPr kumimoji="1" lang="en-US" altLang="ja-JP" sz="2000" dirty="0"/>
          </a:p>
          <a:p>
            <a:pPr algn="ctr"/>
            <a:r>
              <a:rPr kumimoji="1" lang="ja-JP" altLang="en-US" sz="2000" dirty="0"/>
              <a:t>評価値：</a:t>
            </a:r>
            <a:r>
              <a:rPr kumimoji="1" lang="en-US" altLang="ja-JP" sz="2000" dirty="0">
                <a:solidFill>
                  <a:srgbClr val="FF0000"/>
                </a:solidFill>
              </a:rPr>
              <a:t>0.222</a:t>
            </a:r>
            <a:endParaRPr kumimoji="1" lang="ja-JP" altLang="en-US" sz="2000" dirty="0">
              <a:solidFill>
                <a:srgbClr val="FF0000"/>
              </a:solidFill>
            </a:endParaRPr>
          </a:p>
        </p:txBody>
      </p:sp>
      <p:sp>
        <p:nvSpPr>
          <p:cNvPr id="31" name="テキスト ボックス 30">
            <a:extLst>
              <a:ext uri="{FF2B5EF4-FFF2-40B4-BE49-F238E27FC236}">
                <a16:creationId xmlns:a16="http://schemas.microsoft.com/office/drawing/2014/main" id="{720224E7-FD98-4299-A4FC-C306F99C9A14}"/>
              </a:ext>
            </a:extLst>
          </p:cNvPr>
          <p:cNvSpPr txBox="1"/>
          <p:nvPr/>
        </p:nvSpPr>
        <p:spPr>
          <a:xfrm>
            <a:off x="9694258" y="3595260"/>
            <a:ext cx="2018686" cy="707886"/>
          </a:xfrm>
          <a:prstGeom prst="rect">
            <a:avLst/>
          </a:prstGeom>
          <a:noFill/>
        </p:spPr>
        <p:txBody>
          <a:bodyPr wrap="square" rtlCol="0">
            <a:spAutoFit/>
          </a:bodyPr>
          <a:lstStyle/>
          <a:p>
            <a:pPr algn="ctr"/>
            <a:r>
              <a:rPr kumimoji="1" lang="ja-JP" altLang="en-US" sz="2000" dirty="0"/>
              <a:t>大きく異なる</a:t>
            </a:r>
            <a:endParaRPr kumimoji="1" lang="en-US" altLang="ja-JP" sz="2000" dirty="0"/>
          </a:p>
          <a:p>
            <a:pPr algn="ctr"/>
            <a:r>
              <a:rPr kumimoji="1" lang="ja-JP" altLang="en-US" sz="2000" dirty="0"/>
              <a:t>評価値</a:t>
            </a:r>
            <a:r>
              <a:rPr kumimoji="1" lang="en-US" altLang="ja-JP" sz="2000" dirty="0"/>
              <a:t>:</a:t>
            </a:r>
            <a:r>
              <a:rPr lang="en-US" altLang="ja-JP" sz="2000" dirty="0">
                <a:solidFill>
                  <a:srgbClr val="FF0000"/>
                </a:solidFill>
              </a:rPr>
              <a:t>0.875</a:t>
            </a:r>
            <a:endParaRPr kumimoji="1" lang="ja-JP" altLang="en-US" sz="2000" dirty="0">
              <a:solidFill>
                <a:srgbClr val="FF0000"/>
              </a:solidFill>
            </a:endParaRPr>
          </a:p>
        </p:txBody>
      </p:sp>
      <p:sp>
        <p:nvSpPr>
          <p:cNvPr id="32" name="テキスト ボックス 31">
            <a:extLst>
              <a:ext uri="{FF2B5EF4-FFF2-40B4-BE49-F238E27FC236}">
                <a16:creationId xmlns:a16="http://schemas.microsoft.com/office/drawing/2014/main" id="{0E7441ED-5350-4659-939F-8D5F88802FF4}"/>
              </a:ext>
            </a:extLst>
          </p:cNvPr>
          <p:cNvSpPr txBox="1"/>
          <p:nvPr/>
        </p:nvSpPr>
        <p:spPr>
          <a:xfrm>
            <a:off x="9694258" y="5126356"/>
            <a:ext cx="2018686" cy="707886"/>
          </a:xfrm>
          <a:prstGeom prst="rect">
            <a:avLst/>
          </a:prstGeom>
          <a:noFill/>
        </p:spPr>
        <p:txBody>
          <a:bodyPr wrap="square" rtlCol="0">
            <a:spAutoFit/>
          </a:bodyPr>
          <a:lstStyle/>
          <a:p>
            <a:pPr algn="ctr"/>
            <a:r>
              <a:rPr kumimoji="1" lang="ja-JP" altLang="en-US" sz="2000" dirty="0"/>
              <a:t>大きく異なる</a:t>
            </a:r>
            <a:endParaRPr kumimoji="1" lang="en-US" altLang="ja-JP" sz="2000" dirty="0"/>
          </a:p>
          <a:p>
            <a:pPr algn="ctr"/>
            <a:r>
              <a:rPr kumimoji="1" lang="ja-JP" altLang="en-US" sz="2000" dirty="0"/>
              <a:t>評価値</a:t>
            </a:r>
            <a:r>
              <a:rPr kumimoji="1" lang="ja-JP" altLang="en-US" sz="2000"/>
              <a:t>：</a:t>
            </a:r>
            <a:r>
              <a:rPr kumimoji="1" lang="en-US" altLang="ja-JP" sz="2000" dirty="0">
                <a:solidFill>
                  <a:srgbClr val="FF0000"/>
                </a:solidFill>
              </a:rPr>
              <a:t>0.</a:t>
            </a:r>
            <a:r>
              <a:rPr kumimoji="1" lang="en-US" altLang="zh-CN" sz="2000" dirty="0">
                <a:solidFill>
                  <a:srgbClr val="FF0000"/>
                </a:solidFill>
              </a:rPr>
              <a:t>6</a:t>
            </a:r>
            <a:r>
              <a:rPr lang="en-US" altLang="zh-CN" sz="2000" dirty="0">
                <a:solidFill>
                  <a:srgbClr val="FF0000"/>
                </a:solidFill>
              </a:rPr>
              <a:t>82</a:t>
            </a:r>
            <a:endParaRPr kumimoji="1" lang="ja-JP" altLang="en-US" sz="2000" dirty="0">
              <a:solidFill>
                <a:srgbClr val="FF0000"/>
              </a:solidFill>
            </a:endParaRPr>
          </a:p>
        </p:txBody>
      </p:sp>
      <p:sp>
        <p:nvSpPr>
          <p:cNvPr id="33" name="四角形: 角を丸くする 32">
            <a:extLst>
              <a:ext uri="{FF2B5EF4-FFF2-40B4-BE49-F238E27FC236}">
                <a16:creationId xmlns:a16="http://schemas.microsoft.com/office/drawing/2014/main" id="{545FEACA-521D-4884-8B8A-61AD1D070B1A}"/>
              </a:ext>
            </a:extLst>
          </p:cNvPr>
          <p:cNvSpPr/>
          <p:nvPr/>
        </p:nvSpPr>
        <p:spPr>
          <a:xfrm>
            <a:off x="4938677" y="1076241"/>
            <a:ext cx="2894413" cy="52739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24</a:t>
            </a:fld>
            <a:endParaRPr lang="ja-JP" altLang="en-US">
              <a:solidFill>
                <a:prstClr val="black">
                  <a:tint val="75000"/>
                </a:prstClr>
              </a:solidFill>
            </a:endParaRPr>
          </a:p>
        </p:txBody>
      </p:sp>
    </p:spTree>
    <p:extLst>
      <p:ext uri="{BB962C8B-B14F-4D97-AF65-F5344CB8AC3E}">
        <p14:creationId xmlns:p14="http://schemas.microsoft.com/office/powerpoint/2010/main" val="16365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85328-EB73-417B-8765-B0847DFED1C5}"/>
              </a:ext>
            </a:extLst>
          </p:cNvPr>
          <p:cNvSpPr>
            <a:spLocks noGrp="1"/>
          </p:cNvSpPr>
          <p:nvPr>
            <p:ph type="title"/>
          </p:nvPr>
        </p:nvSpPr>
        <p:spPr/>
        <p:txBody>
          <a:bodyPr/>
          <a:lstStyle/>
          <a:p>
            <a:r>
              <a:rPr lang="ja-JP" altLang="en-US" dirty="0"/>
              <a:t>レーベンシュタイン距離での評価値</a:t>
            </a:r>
            <a:endParaRPr kumimoji="1" lang="ja-JP" altLang="en-US" dirty="0"/>
          </a:p>
        </p:txBody>
      </p:sp>
      <p:graphicFrame>
        <p:nvGraphicFramePr>
          <p:cNvPr id="7" name="コンテンツ プレースホルダー 6">
            <a:extLst>
              <a:ext uri="{FF2B5EF4-FFF2-40B4-BE49-F238E27FC236}">
                <a16:creationId xmlns:a16="http://schemas.microsoft.com/office/drawing/2014/main" id="{C7CAD93E-D188-47BD-BF9D-AA3B5EF79C85}"/>
              </a:ext>
            </a:extLst>
          </p:cNvPr>
          <p:cNvGraphicFramePr>
            <a:graphicFrameLocks noGrp="1"/>
          </p:cNvGraphicFramePr>
          <p:nvPr>
            <p:ph idx="1"/>
          </p:nvPr>
        </p:nvGraphicFramePr>
        <p:xfrm>
          <a:off x="215113" y="1152779"/>
          <a:ext cx="8775138" cy="2949884"/>
        </p:xfrm>
        <a:graphic>
          <a:graphicData uri="http://schemas.openxmlformats.org/drawingml/2006/chart">
            <c:chart xmlns:c="http://schemas.openxmlformats.org/drawingml/2006/chart" xmlns:r="http://schemas.openxmlformats.org/officeDocument/2006/relationships" r:id="rId2"/>
          </a:graphicData>
        </a:graphic>
      </p:graphicFrame>
      <p:sp>
        <p:nvSpPr>
          <p:cNvPr id="4" name="スライド番号プレースホルダー 3">
            <a:extLst>
              <a:ext uri="{FF2B5EF4-FFF2-40B4-BE49-F238E27FC236}">
                <a16:creationId xmlns:a16="http://schemas.microsoft.com/office/drawing/2014/main" id="{C3182628-D4D1-4AE4-9337-BDD86C84D48F}"/>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25</a:t>
            </a:fld>
            <a:endParaRPr lang="ja-JP" altLang="en-US">
              <a:solidFill>
                <a:prstClr val="black">
                  <a:tint val="75000"/>
                </a:prstClr>
              </a:solidFill>
            </a:endParaRPr>
          </a:p>
        </p:txBody>
      </p:sp>
      <p:graphicFrame>
        <p:nvGraphicFramePr>
          <p:cNvPr id="10" name="コンテンツ プレースホルダー 6">
            <a:extLst>
              <a:ext uri="{FF2B5EF4-FFF2-40B4-BE49-F238E27FC236}">
                <a16:creationId xmlns:a16="http://schemas.microsoft.com/office/drawing/2014/main" id="{BF334D44-1B20-4222-9F3D-BFB450875F0E}"/>
              </a:ext>
            </a:extLst>
          </p:cNvPr>
          <p:cNvGraphicFramePr>
            <a:graphicFrameLocks/>
          </p:cNvGraphicFramePr>
          <p:nvPr/>
        </p:nvGraphicFramePr>
        <p:xfrm>
          <a:off x="215113" y="3769033"/>
          <a:ext cx="8775138" cy="2949884"/>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95A0DC50-39CD-42C4-8463-61D3A8CFB037}"/>
              </a:ext>
            </a:extLst>
          </p:cNvPr>
          <p:cNvSpPr txBox="1"/>
          <p:nvPr/>
        </p:nvSpPr>
        <p:spPr>
          <a:xfrm>
            <a:off x="9592316" y="1697590"/>
            <a:ext cx="1586039" cy="369332"/>
          </a:xfrm>
          <a:prstGeom prst="rect">
            <a:avLst/>
          </a:prstGeom>
          <a:noFill/>
        </p:spPr>
        <p:txBody>
          <a:bodyPr wrap="square" rtlCol="0">
            <a:spAutoFit/>
          </a:bodyPr>
          <a:lstStyle/>
          <a:p>
            <a:pPr algn="ctr"/>
            <a:r>
              <a:rPr kumimoji="1" lang="ja-JP" altLang="en-US" dirty="0"/>
              <a:t>評価値</a:t>
            </a:r>
          </a:p>
        </p:txBody>
      </p:sp>
      <p:sp>
        <p:nvSpPr>
          <p:cNvPr id="14" name="テキスト ボックス 13">
            <a:extLst>
              <a:ext uri="{FF2B5EF4-FFF2-40B4-BE49-F238E27FC236}">
                <a16:creationId xmlns:a16="http://schemas.microsoft.com/office/drawing/2014/main" id="{02159AED-C075-47FA-B2EA-EB6BF4E5E078}"/>
              </a:ext>
            </a:extLst>
          </p:cNvPr>
          <p:cNvSpPr txBox="1"/>
          <p:nvPr/>
        </p:nvSpPr>
        <p:spPr>
          <a:xfrm>
            <a:off x="9553542" y="2734093"/>
            <a:ext cx="1586039" cy="369332"/>
          </a:xfrm>
          <a:prstGeom prst="rect">
            <a:avLst/>
          </a:prstGeom>
          <a:noFill/>
        </p:spPr>
        <p:txBody>
          <a:bodyPr wrap="square" rtlCol="0">
            <a:spAutoFit/>
          </a:bodyPr>
          <a:lstStyle/>
          <a:p>
            <a:pPr algn="ctr"/>
            <a:r>
              <a:rPr kumimoji="1" lang="ja-JP" altLang="en-US" dirty="0"/>
              <a:t>経路の一致度</a:t>
            </a:r>
          </a:p>
        </p:txBody>
      </p:sp>
      <p:sp>
        <p:nvSpPr>
          <p:cNvPr id="16" name="テキスト ボックス 15">
            <a:extLst>
              <a:ext uri="{FF2B5EF4-FFF2-40B4-BE49-F238E27FC236}">
                <a16:creationId xmlns:a16="http://schemas.microsoft.com/office/drawing/2014/main" id="{56A890A1-D219-4390-8C67-BAA226F96C07}"/>
              </a:ext>
            </a:extLst>
          </p:cNvPr>
          <p:cNvSpPr txBox="1"/>
          <p:nvPr/>
        </p:nvSpPr>
        <p:spPr>
          <a:xfrm>
            <a:off x="8634875" y="3103425"/>
            <a:ext cx="3891596" cy="369332"/>
          </a:xfrm>
          <a:prstGeom prst="rect">
            <a:avLst/>
          </a:prstGeom>
          <a:noFill/>
        </p:spPr>
        <p:txBody>
          <a:bodyPr wrap="square" rtlCol="0">
            <a:spAutoFit/>
          </a:bodyPr>
          <a:lstStyle/>
          <a:p>
            <a:pPr algn="ctr"/>
            <a:r>
              <a:rPr kumimoji="1" lang="ja-JP" altLang="en-US" dirty="0"/>
              <a:t>完全一致</a:t>
            </a:r>
            <a:r>
              <a:rPr kumimoji="1" lang="en-US" altLang="ja-JP" dirty="0"/>
              <a:t>	</a:t>
            </a:r>
            <a:r>
              <a:rPr kumimoji="1" lang="ja-JP" altLang="en-US" dirty="0"/>
              <a:t>すべて異なる</a:t>
            </a:r>
          </a:p>
        </p:txBody>
      </p:sp>
      <p:cxnSp>
        <p:nvCxnSpPr>
          <p:cNvPr id="18" name="直線矢印コネクタ 17">
            <a:extLst>
              <a:ext uri="{FF2B5EF4-FFF2-40B4-BE49-F238E27FC236}">
                <a16:creationId xmlns:a16="http://schemas.microsoft.com/office/drawing/2014/main" id="{BF80624B-854B-4DC3-9532-FC52EC9977A3}"/>
              </a:ext>
            </a:extLst>
          </p:cNvPr>
          <p:cNvCxnSpPr>
            <a:cxnSpLocks/>
          </p:cNvCxnSpPr>
          <p:nvPr/>
        </p:nvCxnSpPr>
        <p:spPr>
          <a:xfrm>
            <a:off x="10385336" y="2329410"/>
            <a:ext cx="0" cy="3851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7E3DBF1-B6D5-465D-AFD2-B56754FDF2BF}"/>
              </a:ext>
            </a:extLst>
          </p:cNvPr>
          <p:cNvCxnSpPr>
            <a:cxnSpLocks/>
          </p:cNvCxnSpPr>
          <p:nvPr/>
        </p:nvCxnSpPr>
        <p:spPr>
          <a:xfrm>
            <a:off x="10098860" y="3291814"/>
            <a:ext cx="5988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6F7DD11D-5634-4C52-A0ED-88ECB38D7BFE}"/>
              </a:ext>
            </a:extLst>
          </p:cNvPr>
          <p:cNvSpPr/>
          <p:nvPr/>
        </p:nvSpPr>
        <p:spPr>
          <a:xfrm>
            <a:off x="9585921" y="4434983"/>
            <a:ext cx="1957587" cy="646331"/>
          </a:xfrm>
          <a:prstGeom prst="rect">
            <a:avLst/>
          </a:prstGeom>
        </p:spPr>
        <p:txBody>
          <a:bodyPr wrap="none">
            <a:spAutoFit/>
          </a:bodyPr>
          <a:lstStyle/>
          <a:p>
            <a:r>
              <a:rPr lang="ja-JP" altLang="en-US" dirty="0"/>
              <a:t>全データの平均値</a:t>
            </a:r>
            <a:endParaRPr lang="en-US" altLang="ja-JP" dirty="0"/>
          </a:p>
          <a:p>
            <a:pPr algn="ctr"/>
            <a:r>
              <a:rPr lang="en-US" altLang="zh-CN" dirty="0">
                <a:solidFill>
                  <a:srgbClr val="FF0000"/>
                </a:solidFill>
              </a:rPr>
              <a:t>0.432315</a:t>
            </a:r>
            <a:r>
              <a:rPr lang="ja-JP" altLang="en-US">
                <a:solidFill>
                  <a:srgbClr val="FF0000"/>
                </a:solidFill>
              </a:rPr>
              <a:t> </a:t>
            </a:r>
            <a:endParaRPr lang="en-US" altLang="ja-JP" dirty="0">
              <a:solidFill>
                <a:srgbClr val="FF0000"/>
              </a:solidFill>
            </a:endParaRPr>
          </a:p>
        </p:txBody>
      </p:sp>
    </p:spTree>
    <p:extLst>
      <p:ext uri="{BB962C8B-B14F-4D97-AF65-F5344CB8AC3E}">
        <p14:creationId xmlns:p14="http://schemas.microsoft.com/office/powerpoint/2010/main" val="189658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DE0E90D-014C-41ED-A22A-D71D9C5DC4F9}"/>
              </a:ext>
            </a:extLst>
          </p:cNvPr>
          <p:cNvSpPr>
            <a:spLocks noGrp="1"/>
          </p:cNvSpPr>
          <p:nvPr>
            <p:ph idx="1"/>
          </p:nvPr>
        </p:nvSpPr>
        <p:spPr/>
        <p:txBody>
          <a:bodyPr anchor="t">
            <a:normAutofit/>
          </a:bodyPr>
          <a:lstStyle/>
          <a:p>
            <a:r>
              <a:rPr lang="ja-JP" altLang="en-US" b="1" dirty="0"/>
              <a:t>レーベンシュタイン距離を用いた評価では全体的に精度が低かった</a:t>
            </a:r>
            <a:endParaRPr lang="en-US" altLang="ja-JP" b="1" dirty="0"/>
          </a:p>
          <a:p>
            <a:pPr marL="914400" lvl="1" indent="-457200">
              <a:buFont typeface="+mj-lt"/>
              <a:buAutoNum type="arabicPeriod"/>
            </a:pPr>
            <a:r>
              <a:rPr lang="ja-JP" altLang="en-US"/>
              <a:t>配達先の増加によって配送順の異なるも増えている、</a:t>
            </a:r>
            <a:br>
              <a:rPr lang="en-US" altLang="ja-JP" dirty="0"/>
            </a:br>
            <a:r>
              <a:rPr lang="ja-JP" altLang="en-US" dirty="0"/>
              <a:t>全データの平均値に近い値が出力されたため</a:t>
            </a:r>
            <a:endParaRPr lang="en-US" altLang="ja-JP" dirty="0"/>
          </a:p>
          <a:p>
            <a:pPr marL="914400" lvl="1" indent="-457200">
              <a:buFont typeface="+mj-lt"/>
              <a:buAutoNum type="arabicPeriod"/>
            </a:pPr>
            <a:r>
              <a:rPr lang="ja-JP" altLang="en-US"/>
              <a:t>配達先が多い場合、モデルが良く学習することができない</a:t>
            </a:r>
            <a:endParaRPr lang="en-US" altLang="ja-JP" dirty="0"/>
          </a:p>
          <a:p>
            <a:r>
              <a:rPr lang="ja-JP" altLang="en-US" b="1" dirty="0"/>
              <a:t>配達先数が多くなると配達順が一致しなくなる</a:t>
            </a:r>
            <a:endParaRPr lang="en-US" altLang="ja-JP" b="1" dirty="0"/>
          </a:p>
          <a:p>
            <a:pPr lvl="1"/>
            <a:r>
              <a:rPr lang="ja-JP" altLang="en-US"/>
              <a:t>配達先の増加により組み合わせ</a:t>
            </a:r>
            <a:r>
              <a:rPr lang="ja-JP" altLang="en-US" dirty="0"/>
              <a:t>総数が多くなり、配達順が複雑に</a:t>
            </a:r>
            <a:r>
              <a:rPr lang="ja-JP" altLang="en-US"/>
              <a:t>なるため、一方、学習するデータがそんなに多いじゃない、モデルが</a:t>
            </a:r>
            <a:r>
              <a:rPr lang="en-US" altLang="ja-JP" dirty="0"/>
              <a:t>over</a:t>
            </a:r>
            <a:r>
              <a:rPr lang="zh-CN" altLang="en-US" dirty="0"/>
              <a:t> </a:t>
            </a:r>
            <a:r>
              <a:rPr lang="en-US" altLang="zh-CN" dirty="0"/>
              <a:t>fitting</a:t>
            </a:r>
            <a:r>
              <a:rPr lang="zh-CN" altLang="en-US" dirty="0"/>
              <a:t>する可能性も高くなった。</a:t>
            </a:r>
            <a:endParaRPr lang="en-US" altLang="zh-CN" dirty="0"/>
          </a:p>
          <a:p>
            <a:pPr lvl="1"/>
            <a:r>
              <a:rPr lang="zh-CN" altLang="en-US" dirty="0"/>
              <a:t>ベテランドライバーが実際の経路選択が固まるではない、元データに選択する必要がある</a:t>
            </a:r>
            <a:endParaRPr lang="en-US" altLang="ja-JP" dirty="0"/>
          </a:p>
          <a:p>
            <a:pPr marL="0" indent="0">
              <a:buNone/>
            </a:pPr>
            <a:endParaRPr lang="ja-JP" altLang="en-US" dirty="0"/>
          </a:p>
        </p:txBody>
      </p:sp>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dirty="0"/>
              <a:t>課題</a:t>
            </a:r>
            <a:r>
              <a:rPr lang="en-US" altLang="ja-JP" dirty="0"/>
              <a:t>B:</a:t>
            </a:r>
            <a:r>
              <a:rPr lang="ja-JP" altLang="en-US" dirty="0"/>
              <a:t>まとめと考察</a:t>
            </a:r>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26</a:t>
            </a:fld>
            <a:endParaRPr lang="ja-JP" altLang="en-US">
              <a:solidFill>
                <a:prstClr val="black">
                  <a:tint val="75000"/>
                </a:prstClr>
              </a:solidFill>
            </a:endParaRPr>
          </a:p>
        </p:txBody>
      </p:sp>
    </p:spTree>
    <p:extLst>
      <p:ext uri="{BB962C8B-B14F-4D97-AF65-F5344CB8AC3E}">
        <p14:creationId xmlns:p14="http://schemas.microsoft.com/office/powerpoint/2010/main" val="1230143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DE0E90D-014C-41ED-A22A-D71D9C5DC4F9}"/>
              </a:ext>
            </a:extLst>
          </p:cNvPr>
          <p:cNvSpPr>
            <a:spLocks noGrp="1"/>
          </p:cNvSpPr>
          <p:nvPr>
            <p:ph idx="1"/>
          </p:nvPr>
        </p:nvSpPr>
        <p:spPr/>
        <p:txBody>
          <a:bodyPr>
            <a:normAutofit fontScale="92500" lnSpcReduction="20000"/>
          </a:bodyPr>
          <a:lstStyle/>
          <a:p>
            <a:pPr marL="0" indent="0">
              <a:buNone/>
            </a:pPr>
            <a:r>
              <a:rPr lang="ja-JP" altLang="en-US" b="1" dirty="0"/>
              <a:t>課題</a:t>
            </a:r>
            <a:r>
              <a:rPr lang="en-US" altLang="ja-JP" b="1" dirty="0"/>
              <a:t>A. </a:t>
            </a:r>
            <a:r>
              <a:rPr lang="ja-JP" altLang="en-US" b="1" dirty="0"/>
              <a:t>最短の時間で配達できる順序の算出　：　</a:t>
            </a:r>
            <a:r>
              <a:rPr lang="en-US" altLang="ja-JP" b="1" dirty="0"/>
              <a:t>2020.6.13</a:t>
            </a:r>
            <a:r>
              <a:rPr lang="ja-JP" altLang="en-US" b="1" dirty="0"/>
              <a:t>　土</a:t>
            </a:r>
            <a:endParaRPr lang="en-US" altLang="ja-JP" b="1" dirty="0"/>
          </a:p>
          <a:p>
            <a:pPr marL="457200" lvl="1" indent="0">
              <a:buNone/>
            </a:pPr>
            <a:r>
              <a:rPr lang="en-US" altLang="ja-JP" dirty="0"/>
              <a:t>Branch and Cut,</a:t>
            </a:r>
            <a:r>
              <a:rPr lang="ja-JP" altLang="en-US" dirty="0"/>
              <a:t>遺伝的アルゴリズムを使用して最短距離の算出</a:t>
            </a:r>
            <a:endParaRPr lang="en-US" altLang="ja-JP" dirty="0"/>
          </a:p>
          <a:p>
            <a:pPr marL="457200" indent="-457200">
              <a:buFont typeface="+mj-ea"/>
              <a:buAutoNum type="circleNumDbPlain"/>
            </a:pPr>
            <a:r>
              <a:rPr lang="ja-JP" altLang="en-US" sz="2100" dirty="0"/>
              <a:t>直線距離のみに着目した配達ルートの最適化　（</a:t>
            </a:r>
            <a:r>
              <a:rPr lang="en-US" altLang="ja-JP" sz="2100" dirty="0"/>
              <a:t>Branch and Cut, </a:t>
            </a:r>
            <a:r>
              <a:rPr lang="ja-JP" altLang="en-US" sz="2100" dirty="0"/>
              <a:t>遺伝的アルゴリズム）</a:t>
            </a:r>
            <a:endParaRPr lang="en-US" altLang="ja-JP" sz="2100" dirty="0"/>
          </a:p>
          <a:p>
            <a:pPr marL="457200" indent="-457200">
              <a:buFont typeface="+mj-ea"/>
              <a:buAutoNum type="circleNumDbPlain"/>
            </a:pPr>
            <a:r>
              <a:rPr lang="ja-JP" altLang="en-US" sz="2100" dirty="0"/>
              <a:t>直線距離と人数に着目した配達ルートの最適化　（</a:t>
            </a:r>
            <a:r>
              <a:rPr lang="en-US" altLang="ja-JP" sz="2100" dirty="0"/>
              <a:t>Branch and Cut</a:t>
            </a:r>
            <a:r>
              <a:rPr lang="ja-JP" altLang="en-US" sz="2100" dirty="0"/>
              <a:t>）</a:t>
            </a:r>
            <a:endParaRPr lang="en-US" altLang="ja-JP" sz="2100" dirty="0"/>
          </a:p>
          <a:p>
            <a:pPr marL="457200" indent="-457200">
              <a:buFont typeface="+mj-ea"/>
              <a:buAutoNum type="circleNumDbPlain"/>
            </a:pPr>
            <a:r>
              <a:rPr lang="ja-JP" altLang="en-US" sz="2100" dirty="0"/>
              <a:t>道路距離を用いた配達ルートの最適化　（遺伝的アルゴリズム）</a:t>
            </a:r>
            <a:endParaRPr lang="en-US" altLang="ja-JP" sz="2100" dirty="0"/>
          </a:p>
          <a:p>
            <a:pPr marL="457200" indent="-457200">
              <a:buFont typeface="+mj-ea"/>
              <a:buAutoNum type="circleNumDbPlain"/>
            </a:pPr>
            <a:r>
              <a:rPr lang="ja-JP" altLang="en-US" sz="2100" dirty="0"/>
              <a:t>直線距離と配達予定時刻に着目した最適化（遺伝的アルゴリズム）</a:t>
            </a:r>
            <a:endParaRPr lang="en-US" altLang="ja-JP" sz="2100" dirty="0"/>
          </a:p>
          <a:p>
            <a:pPr marL="457200" lvl="1" indent="0">
              <a:buNone/>
            </a:pPr>
            <a:endParaRPr lang="en-US" altLang="ja-JP" dirty="0"/>
          </a:p>
          <a:p>
            <a:pPr marL="0" indent="0">
              <a:buNone/>
            </a:pPr>
            <a:r>
              <a:rPr lang="ja-JP" altLang="en-US" b="1" dirty="0"/>
              <a:t>課題</a:t>
            </a:r>
            <a:r>
              <a:rPr lang="en-US" altLang="ja-JP" b="1" dirty="0"/>
              <a:t>B. </a:t>
            </a:r>
            <a:r>
              <a:rPr lang="ja-JP" altLang="en-US" b="1" dirty="0"/>
              <a:t>ベテランドライバーの組むような順序の算出　：　</a:t>
            </a:r>
            <a:r>
              <a:rPr lang="en-US" altLang="ja-JP" b="1" dirty="0"/>
              <a:t>2020.6.11</a:t>
            </a:r>
            <a:r>
              <a:rPr lang="ja-JP" altLang="en-US" b="1" dirty="0"/>
              <a:t>　木</a:t>
            </a:r>
            <a:endParaRPr lang="en-US" altLang="ja-JP" b="1" dirty="0"/>
          </a:p>
          <a:p>
            <a:pPr marL="457200" lvl="1" indent="0">
              <a:buNone/>
            </a:pPr>
            <a:r>
              <a:rPr lang="ja-JP" altLang="en-US" dirty="0"/>
              <a:t>配達先を画像化し、配達パターンをディープラーニングによって学習</a:t>
            </a:r>
            <a:endParaRPr lang="en-US" altLang="ja-JP" dirty="0"/>
          </a:p>
          <a:p>
            <a:pPr marL="457200" lvl="1" indent="0">
              <a:buNone/>
            </a:pPr>
            <a:r>
              <a:rPr lang="ja-JP" altLang="en-US" dirty="0"/>
              <a:t>学習モデルを利用した検証とレーベンシュタイン距離で評価</a:t>
            </a:r>
            <a:br>
              <a:rPr lang="en-US" altLang="ja-JP" b="1" dirty="0"/>
            </a:br>
            <a:endParaRPr lang="ja-JP" altLang="en-US" dirty="0"/>
          </a:p>
        </p:txBody>
      </p:sp>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dirty="0"/>
              <a:t>まとめ</a:t>
            </a:r>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27</a:t>
            </a:fld>
            <a:endParaRPr lang="ja-JP" altLang="en-US">
              <a:solidFill>
                <a:prstClr val="black">
                  <a:tint val="75000"/>
                </a:prstClr>
              </a:solidFill>
            </a:endParaRPr>
          </a:p>
        </p:txBody>
      </p:sp>
    </p:spTree>
    <p:extLst>
      <p:ext uri="{BB962C8B-B14F-4D97-AF65-F5344CB8AC3E}">
        <p14:creationId xmlns:p14="http://schemas.microsoft.com/office/powerpoint/2010/main" val="4025965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ja-JP" altLang="en-US" dirty="0"/>
              <a:t>ご清聴ありがとうございました</a:t>
            </a:r>
            <a:endParaRPr kumimoji="1" lang="ja-JP" altLang="en-US" dirty="0"/>
          </a:p>
        </p:txBody>
      </p:sp>
      <p:sp>
        <p:nvSpPr>
          <p:cNvPr id="4" name="スライド番号プレースホルダー 3"/>
          <p:cNvSpPr>
            <a:spLocks noGrp="1"/>
          </p:cNvSpPr>
          <p:nvPr>
            <p:ph type="sldNum" sz="quarter" idx="12"/>
          </p:nvPr>
        </p:nvSpPr>
        <p:spPr>
          <a:xfrm>
            <a:off x="9448800" y="6492875"/>
            <a:ext cx="2743200" cy="365125"/>
          </a:xfrm>
        </p:spPr>
        <p:txBody>
          <a:bodyPr/>
          <a:lstStyle/>
          <a:p>
            <a:fld id="{CEB7DA37-C9A5-DE49-A030-13E85B6619B1}" type="slidenum">
              <a:rPr lang="ja-JP" altLang="en-US" smtClean="0">
                <a:solidFill>
                  <a:prstClr val="black">
                    <a:tint val="75000"/>
                  </a:prstClr>
                </a:solidFill>
              </a:rPr>
              <a:pPr/>
              <a:t>28</a:t>
            </a:fld>
            <a:endParaRPr lang="ja-JP" altLang="en-US">
              <a:solidFill>
                <a:prstClr val="black">
                  <a:tint val="75000"/>
                </a:prstClr>
              </a:solidFill>
            </a:endParaRPr>
          </a:p>
        </p:txBody>
      </p:sp>
    </p:spTree>
    <p:extLst>
      <p:ext uri="{BB962C8B-B14F-4D97-AF65-F5344CB8AC3E}">
        <p14:creationId xmlns:p14="http://schemas.microsoft.com/office/powerpoint/2010/main" val="2775146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a:xfrm>
            <a:off x="838199" y="297414"/>
            <a:ext cx="10757687" cy="565176"/>
          </a:xfrm>
        </p:spPr>
        <p:txBody>
          <a:bodyPr/>
          <a:lstStyle/>
          <a:p>
            <a:r>
              <a:rPr lang="ja-JP" altLang="en-US" dirty="0"/>
              <a:t>（補足資料）最短経路</a:t>
            </a:r>
            <a:r>
              <a:rPr lang="ja-JP" altLang="en-US" sz="2000" dirty="0"/>
              <a:t>（遺伝的アルゴリズムに制約条件として時間を追加、分析結果）</a:t>
            </a:r>
            <a:endParaRPr lang="ja-JP" altLang="en-US" dirty="0"/>
          </a:p>
        </p:txBody>
      </p:sp>
      <p:graphicFrame>
        <p:nvGraphicFramePr>
          <p:cNvPr id="8" name="グラフ 7">
            <a:extLst>
              <a:ext uri="{FF2B5EF4-FFF2-40B4-BE49-F238E27FC236}">
                <a16:creationId xmlns:a16="http://schemas.microsoft.com/office/drawing/2014/main" id="{1AB31077-4275-40F3-B8A4-DB684E789B3A}"/>
              </a:ext>
            </a:extLst>
          </p:cNvPr>
          <p:cNvGraphicFramePr/>
          <p:nvPr/>
        </p:nvGraphicFramePr>
        <p:xfrm>
          <a:off x="650131" y="1154165"/>
          <a:ext cx="10515599" cy="26329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527C50FD-A2C9-4A3B-9722-20931C61A443}"/>
              </a:ext>
            </a:extLst>
          </p:cNvPr>
          <p:cNvGraphicFramePr/>
          <p:nvPr/>
        </p:nvGraphicFramePr>
        <p:xfrm>
          <a:off x="758740" y="3720576"/>
          <a:ext cx="10674519" cy="2995659"/>
        </p:xfrm>
        <a:graphic>
          <a:graphicData uri="http://schemas.openxmlformats.org/drawingml/2006/chart">
            <c:chart xmlns:c="http://schemas.openxmlformats.org/drawingml/2006/chart" xmlns:r="http://schemas.openxmlformats.org/officeDocument/2006/relationships" r:id="rId4"/>
          </a:graphicData>
        </a:graphic>
      </p:graphicFrame>
      <p:sp>
        <p:nvSpPr>
          <p:cNvPr id="6" name="星: 5 pt 5">
            <a:extLst>
              <a:ext uri="{FF2B5EF4-FFF2-40B4-BE49-F238E27FC236}">
                <a16:creationId xmlns:a16="http://schemas.microsoft.com/office/drawing/2014/main" id="{28ED29D4-6E1E-4A89-953F-76105A0A6B78}"/>
              </a:ext>
            </a:extLst>
          </p:cNvPr>
          <p:cNvSpPr/>
          <p:nvPr/>
        </p:nvSpPr>
        <p:spPr>
          <a:xfrm>
            <a:off x="284342" y="297414"/>
            <a:ext cx="389426" cy="3693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29</a:t>
            </a:fld>
            <a:endParaRPr lang="ja-JP" altLang="en-US">
              <a:solidFill>
                <a:prstClr val="black">
                  <a:tint val="75000"/>
                </a:prstClr>
              </a:solidFill>
            </a:endParaRPr>
          </a:p>
        </p:txBody>
      </p:sp>
    </p:spTree>
    <p:extLst>
      <p:ext uri="{BB962C8B-B14F-4D97-AF65-F5344CB8AC3E}">
        <p14:creationId xmlns:p14="http://schemas.microsoft.com/office/powerpoint/2010/main" val="2724989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本プロジェクトの概要</a:t>
            </a:r>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B7DA37-C9A5-DE49-A030-13E85B6619B1}" type="slidenum">
              <a:rPr kumimoji="1" lang="ja-JP" altLang="en-US" sz="1200" b="0" i="0" u="none" strike="noStrike" kern="1200" cap="none" spc="0" normalizeH="0" baseline="0" noProof="0" smtClean="0">
                <a:ln>
                  <a:noFill/>
                </a:ln>
                <a:solidFill>
                  <a:prstClr val="black">
                    <a:tint val="75000"/>
                  </a:prstClr>
                </a:solidFill>
                <a:effectLst/>
                <a:uLnTx/>
                <a:uFillTx/>
                <a:latin typeface="Arial" panose="020B060402020202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tint val="75000"/>
                </a:prstClr>
              </a:solidFill>
              <a:effectLst/>
              <a:uLnTx/>
              <a:uFillTx/>
              <a:latin typeface="Arial" panose="020B0604020202020204"/>
              <a:ea typeface="ＭＳ Ｐゴシック" panose="020B0600070205080204" pitchFamily="50" charset="-128"/>
              <a:cs typeface="+mn-cs"/>
            </a:endParaRPr>
          </a:p>
        </p:txBody>
      </p:sp>
      <p:sp>
        <p:nvSpPr>
          <p:cNvPr id="5" name="テキスト ボックス 4"/>
          <p:cNvSpPr txBox="1"/>
          <p:nvPr/>
        </p:nvSpPr>
        <p:spPr>
          <a:xfrm>
            <a:off x="504611" y="2932640"/>
            <a:ext cx="8354575" cy="375487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1" lang="ja-JP" altLang="en-US"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課題</a:t>
            </a:r>
            <a:r>
              <a:rPr kumimoji="1" lang="en-US" altLang="ja-JP"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A.</a:t>
            </a:r>
            <a:r>
              <a:rPr kumimoji="1" lang="en-US" altLang="ja-JP" sz="2400" b="1" i="0" u="none" strike="noStrike" kern="1200" cap="none" spc="0" normalizeH="0" noProof="0" dirty="0">
                <a:ln>
                  <a:noFill/>
                </a:ln>
                <a:solidFill>
                  <a:prstClr val="black"/>
                </a:solidFill>
                <a:effectLst/>
                <a:uLnTx/>
                <a:uFillTx/>
                <a:latin typeface="Arial" panose="020B0604020202020204"/>
                <a:ea typeface="ＭＳ Ｐゴシック" panose="020B0600070205080204" pitchFamily="50" charset="-128"/>
                <a:cs typeface="+mn-cs"/>
              </a:rPr>
              <a:t> </a:t>
            </a:r>
            <a:r>
              <a:rPr kumimoji="1" lang="ja-JP" altLang="en-US"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最短の時間で配達できる順序の算出</a:t>
            </a:r>
            <a:endParaRPr kumimoji="1" lang="en-US" altLang="ja-JP"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R="0" lvl="0" algn="l" defTabSz="914400" rtl="0" eaLnBrk="1" fontAlgn="auto" latinLnBrk="0" hangingPunct="1">
              <a:lnSpc>
                <a:spcPct val="100000"/>
              </a:lnSpc>
              <a:spcBef>
                <a:spcPts val="0"/>
              </a:spcBef>
              <a:spcAft>
                <a:spcPts val="0"/>
              </a:spcAft>
              <a:buClrTx/>
              <a:buSzTx/>
              <a:tabLst/>
              <a:defRPr/>
            </a:pPr>
            <a:r>
              <a:rPr lang="en-US" altLang="ja-JP" sz="2400" b="1" dirty="0">
                <a:solidFill>
                  <a:prstClr val="black"/>
                </a:solidFill>
                <a:latin typeface="Arial" panose="020B0604020202020204"/>
                <a:ea typeface="ＭＳ Ｐゴシック" panose="020B0600070205080204" pitchFamily="50" charset="-128"/>
              </a:rPr>
              <a:t>	</a:t>
            </a:r>
            <a:r>
              <a:rPr kumimoji="1" lang="en-US" altLang="ja-JP"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2020.6.13</a:t>
            </a:r>
            <a:r>
              <a:rPr lang="ja-JP" altLang="en-US" sz="2400" b="1" dirty="0">
                <a:solidFill>
                  <a:prstClr val="black"/>
                </a:solidFill>
                <a:latin typeface="Arial" panose="020B0604020202020204"/>
                <a:ea typeface="ＭＳ Ｐゴシック" panose="020B0600070205080204" pitchFamily="50" charset="-128"/>
              </a:rPr>
              <a:t>（土）の配送データ</a:t>
            </a:r>
            <a:br>
              <a:rPr kumimoji="1" lang="en-US" altLang="ja-JP"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br>
            <a:r>
              <a:rPr kumimoji="1" lang="ja-JP" altLang="en-US" sz="11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　</a:t>
            </a:r>
            <a:br>
              <a:rPr kumimoji="1" lang="en-US" altLang="ja-JP" sz="20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br>
            <a:r>
              <a:rPr kumimoji="1" lang="ja-JP"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勘と経験だけに頼らない最適化</a:t>
            </a:r>
            <a:br>
              <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br>
            <a:r>
              <a:rPr kumimoji="1" lang="ja-JP"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距離だけでなく、渋滞情報や道路情報等を考慮したい</a:t>
            </a: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R="0" lvl="0" algn="l" defTabSz="914400" rtl="0" eaLnBrk="1" fontAlgn="auto" latinLnBrk="0" hangingPunct="1">
              <a:lnSpc>
                <a:spcPct val="100000"/>
              </a:lnSpc>
              <a:spcBef>
                <a:spcPts val="0"/>
              </a:spcBef>
              <a:spcAft>
                <a:spcPts val="0"/>
              </a:spcAft>
              <a:buClrTx/>
              <a:buSzTx/>
              <a:tabLst/>
              <a:defRPr/>
            </a:pP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R="0" lvl="0" algn="l" defTabSz="914400" rtl="0" eaLnBrk="1" fontAlgn="auto" latinLnBrk="0" hangingPunct="1">
              <a:lnSpc>
                <a:spcPct val="100000"/>
              </a:lnSpc>
              <a:spcBef>
                <a:spcPts val="0"/>
              </a:spcBef>
              <a:spcAft>
                <a:spcPts val="0"/>
              </a:spcAft>
              <a:buClrTx/>
              <a:buSzTx/>
              <a:tabLst/>
              <a:defRPr/>
            </a:pPr>
            <a:r>
              <a:rPr kumimoji="1" lang="ja-JP" altLang="en-US"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課題</a:t>
            </a:r>
            <a:r>
              <a:rPr kumimoji="1" lang="en-US" altLang="ja-JP"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B.</a:t>
            </a:r>
            <a:r>
              <a:rPr kumimoji="1" lang="en-US" altLang="ja-JP" sz="2400" b="1" i="0" u="none" strike="noStrike" kern="1200" cap="none" spc="0" normalizeH="0" noProof="0" dirty="0">
                <a:ln>
                  <a:noFill/>
                </a:ln>
                <a:solidFill>
                  <a:prstClr val="black"/>
                </a:solidFill>
                <a:effectLst/>
                <a:uLnTx/>
                <a:uFillTx/>
                <a:latin typeface="Arial" panose="020B0604020202020204"/>
                <a:ea typeface="ＭＳ Ｐゴシック" panose="020B0600070205080204" pitchFamily="50" charset="-128"/>
                <a:cs typeface="+mn-cs"/>
              </a:rPr>
              <a:t> </a:t>
            </a:r>
            <a:r>
              <a:rPr kumimoji="1" lang="ja-JP" altLang="en-US"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ベテランドライバーの組むような順序の算出　</a:t>
            </a:r>
            <a:endParaRPr kumimoji="1" lang="en-US" altLang="ja-JP"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R="0" lvl="0" algn="l" defTabSz="914400" rtl="0" eaLnBrk="1" fontAlgn="auto" latinLnBrk="0" hangingPunct="1">
              <a:lnSpc>
                <a:spcPct val="100000"/>
              </a:lnSpc>
              <a:spcBef>
                <a:spcPts val="0"/>
              </a:spcBef>
              <a:spcAft>
                <a:spcPts val="0"/>
              </a:spcAft>
              <a:buClrTx/>
              <a:buSzTx/>
              <a:tabLst/>
              <a:defRPr/>
            </a:pPr>
            <a:r>
              <a:rPr kumimoji="1" lang="en-US" altLang="ja-JP"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	2020.6.11</a:t>
            </a:r>
            <a:r>
              <a:rPr lang="ja-JP" altLang="en-US" sz="2400" b="1" dirty="0">
                <a:solidFill>
                  <a:prstClr val="black"/>
                </a:solidFill>
                <a:latin typeface="Arial" panose="020B0604020202020204"/>
                <a:ea typeface="ＭＳ Ｐゴシック" panose="020B0600070205080204" pitchFamily="50" charset="-128"/>
              </a:rPr>
              <a:t>（木）の配送データ</a:t>
            </a:r>
            <a:br>
              <a:rPr kumimoji="1" lang="en-US" altLang="ja-JP" sz="24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br>
            <a:r>
              <a:rPr kumimoji="1" lang="ja-JP" altLang="en-US" sz="11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　</a:t>
            </a:r>
            <a:br>
              <a:rPr kumimoji="1" lang="en-US" altLang="ja-JP" sz="2000" b="1"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br>
            <a:r>
              <a:rPr kumimoji="1" lang="ja-JP"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配達実績のデータを活用し、ベテランドライバーの配達順序を</a:t>
            </a:r>
            <a:br>
              <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br>
            <a:r>
              <a:rPr kumimoji="1" lang="ja-JP"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機械的に算出したい</a:t>
            </a: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R="0" lvl="0" algn="l" defTabSz="914400" rtl="0" eaLnBrk="1" fontAlgn="auto" latinLnBrk="0" hangingPunct="1">
              <a:lnSpc>
                <a:spcPct val="100000"/>
              </a:lnSpc>
              <a:spcBef>
                <a:spcPts val="0"/>
              </a:spcBef>
              <a:spcAft>
                <a:spcPts val="0"/>
              </a:spcAft>
              <a:buClrTx/>
              <a:buSzTx/>
              <a:tabLst/>
              <a:defRPr/>
            </a:pP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8" name="テキスト ボックス 7"/>
          <p:cNvSpPr txBox="1"/>
          <p:nvPr/>
        </p:nvSpPr>
        <p:spPr>
          <a:xfrm>
            <a:off x="838200" y="960726"/>
            <a:ext cx="5091458"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今回提供していただいたデータ</a:t>
            </a: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データ種別：　送り状データ</a:t>
            </a: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データ日時：　</a:t>
            </a:r>
            <a:r>
              <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2019.6.1 – 2020.7.31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データ件数：　</a:t>
            </a:r>
            <a:r>
              <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859,953</a:t>
            </a:r>
            <a:r>
              <a:rPr kumimoji="1" lang="ja-JP" altLang="en-US"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件　（大垣支店分のみ）</a:t>
            </a:r>
            <a:endParaRPr kumimoji="1" lang="en-US" altLang="ja-JP" sz="20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11" name="四角形: 角を丸くする 10">
            <a:extLst>
              <a:ext uri="{FF2B5EF4-FFF2-40B4-BE49-F238E27FC236}">
                <a16:creationId xmlns:a16="http://schemas.microsoft.com/office/drawing/2014/main" id="{8C49C3B8-D0D2-45D2-9CEB-84D67D323BC3}"/>
              </a:ext>
            </a:extLst>
          </p:cNvPr>
          <p:cNvSpPr/>
          <p:nvPr/>
        </p:nvSpPr>
        <p:spPr>
          <a:xfrm>
            <a:off x="7345180" y="2932640"/>
            <a:ext cx="1933731" cy="153888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bg1">
                    <a:lumMod val="85000"/>
                  </a:schemeClr>
                </a:solidFill>
              </a:rPr>
              <a:t>中間発表注力</a:t>
            </a:r>
          </a:p>
        </p:txBody>
      </p:sp>
      <p:sp>
        <p:nvSpPr>
          <p:cNvPr id="12" name="四角形: 角を丸くする 11">
            <a:extLst>
              <a:ext uri="{FF2B5EF4-FFF2-40B4-BE49-F238E27FC236}">
                <a16:creationId xmlns:a16="http://schemas.microsoft.com/office/drawing/2014/main" id="{4E1178AB-69C8-4427-BCA5-BCA7C5715287}"/>
              </a:ext>
            </a:extLst>
          </p:cNvPr>
          <p:cNvSpPr/>
          <p:nvPr/>
        </p:nvSpPr>
        <p:spPr>
          <a:xfrm>
            <a:off x="9448800" y="4769965"/>
            <a:ext cx="1933731" cy="15388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新規</a:t>
            </a:r>
            <a:endParaRPr lang="en-US" altLang="ja-JP" sz="3200" dirty="0"/>
          </a:p>
          <a:p>
            <a:pPr algn="ctr"/>
            <a:r>
              <a:rPr lang="ja-JP" altLang="en-US" sz="3200" dirty="0"/>
              <a:t>取組み</a:t>
            </a:r>
            <a:endParaRPr kumimoji="1" lang="ja-JP" altLang="en-US" sz="3200" dirty="0"/>
          </a:p>
        </p:txBody>
      </p:sp>
      <p:sp>
        <p:nvSpPr>
          <p:cNvPr id="13" name="四角形: 角を丸くする 12">
            <a:extLst>
              <a:ext uri="{FF2B5EF4-FFF2-40B4-BE49-F238E27FC236}">
                <a16:creationId xmlns:a16="http://schemas.microsoft.com/office/drawing/2014/main" id="{BA8078AA-6A27-4730-A6CA-8A1DEA51C0CE}"/>
              </a:ext>
            </a:extLst>
          </p:cNvPr>
          <p:cNvSpPr/>
          <p:nvPr/>
        </p:nvSpPr>
        <p:spPr>
          <a:xfrm>
            <a:off x="9448800" y="2932640"/>
            <a:ext cx="1933731" cy="15388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継続</a:t>
            </a:r>
            <a:endParaRPr kumimoji="1" lang="en-US" altLang="ja-JP" sz="3200" dirty="0"/>
          </a:p>
          <a:p>
            <a:pPr algn="ctr"/>
            <a:r>
              <a:rPr kumimoji="1" lang="ja-JP" altLang="en-US" sz="3200" dirty="0"/>
              <a:t>取組み</a:t>
            </a:r>
          </a:p>
        </p:txBody>
      </p:sp>
      <p:sp>
        <p:nvSpPr>
          <p:cNvPr id="14" name="二等辺三角形 13">
            <a:extLst>
              <a:ext uri="{FF2B5EF4-FFF2-40B4-BE49-F238E27FC236}">
                <a16:creationId xmlns:a16="http://schemas.microsoft.com/office/drawing/2014/main" id="{4D69D755-D71C-4ED5-BA89-6A7FD56B5FC2}"/>
              </a:ext>
            </a:extLst>
          </p:cNvPr>
          <p:cNvSpPr/>
          <p:nvPr/>
        </p:nvSpPr>
        <p:spPr>
          <a:xfrm rot="5400000">
            <a:off x="6385810" y="3567659"/>
            <a:ext cx="539645" cy="374754"/>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0ED26827-9185-48AA-A624-CB9A6FC85229}"/>
              </a:ext>
            </a:extLst>
          </p:cNvPr>
          <p:cNvSpPr/>
          <p:nvPr/>
        </p:nvSpPr>
        <p:spPr>
          <a:xfrm rot="5400000">
            <a:off x="7854845" y="5392140"/>
            <a:ext cx="539645" cy="374754"/>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055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DE0E90D-014C-41ED-A22A-D71D9C5DC4F9}"/>
              </a:ext>
            </a:extLst>
          </p:cNvPr>
          <p:cNvSpPr>
            <a:spLocks noGrp="1"/>
          </p:cNvSpPr>
          <p:nvPr>
            <p:ph idx="1"/>
          </p:nvPr>
        </p:nvSpPr>
        <p:spPr>
          <a:xfrm>
            <a:off x="838200" y="1638676"/>
            <a:ext cx="7553241" cy="4538287"/>
          </a:xfrm>
        </p:spPr>
        <p:txBody>
          <a:bodyPr anchor="ctr"/>
          <a:lstStyle/>
          <a:p>
            <a:r>
              <a:rPr lang="ja-JP" altLang="en-US" dirty="0"/>
              <a:t>配達予定時刻を制約として追加しても配達距離に</a:t>
            </a:r>
            <a:br>
              <a:rPr lang="en-US" altLang="ja-JP" dirty="0"/>
            </a:br>
            <a:r>
              <a:rPr lang="ja-JP" altLang="en-US" dirty="0"/>
              <a:t>大きな変化は見られなかった</a:t>
            </a:r>
            <a:endParaRPr lang="en-US" altLang="ja-JP" dirty="0"/>
          </a:p>
          <a:p>
            <a:pPr marL="0" indent="0">
              <a:buNone/>
            </a:pPr>
            <a:endParaRPr lang="en-US" altLang="ja-JP" dirty="0"/>
          </a:p>
          <a:p>
            <a:r>
              <a:rPr lang="ja-JP" altLang="en-US" dirty="0"/>
              <a:t>各ドライバーの配達順は大きく異なる</a:t>
            </a:r>
            <a:endParaRPr lang="en-US" altLang="ja-JP" dirty="0"/>
          </a:p>
          <a:p>
            <a:pPr marL="0" indent="0">
              <a:buNone/>
            </a:pPr>
            <a:r>
              <a:rPr lang="ja-JP" altLang="en-US" dirty="0"/>
              <a:t>→配達先が多いほど複雑な配送ルートを取る必要がある</a:t>
            </a:r>
            <a:endParaRPr lang="en-US" altLang="ja-JP" dirty="0"/>
          </a:p>
          <a:p>
            <a:endParaRPr lang="ja-JP" altLang="en-US" dirty="0"/>
          </a:p>
        </p:txBody>
      </p:sp>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dirty="0"/>
              <a:t>結果（④制約条件に配達予定時刻の追加）</a:t>
            </a:r>
          </a:p>
        </p:txBody>
      </p:sp>
      <p:pic>
        <p:nvPicPr>
          <p:cNvPr id="4" name="図 3" descr="グラフ, ヒストグラム&#10;&#10;自動的に生成された説明">
            <a:extLst>
              <a:ext uri="{FF2B5EF4-FFF2-40B4-BE49-F238E27FC236}">
                <a16:creationId xmlns:a16="http://schemas.microsoft.com/office/drawing/2014/main" id="{E195A338-14D1-474D-A380-F6A5BD8D83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9599" y="1306131"/>
            <a:ext cx="3803462" cy="2520000"/>
          </a:xfrm>
          <a:prstGeom prst="rect">
            <a:avLst/>
          </a:prstGeom>
        </p:spPr>
      </p:pic>
      <p:sp>
        <p:nvSpPr>
          <p:cNvPr id="2" name="スライド番号プレースホルダー 1"/>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30</a:t>
            </a:fld>
            <a:endParaRPr lang="ja-JP" altLang="en-US">
              <a:solidFill>
                <a:prstClr val="black">
                  <a:tint val="75000"/>
                </a:prstClr>
              </a:solidFill>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3087" y="4384719"/>
            <a:ext cx="3759974" cy="2124789"/>
          </a:xfrm>
          <a:prstGeom prst="rect">
            <a:avLst/>
          </a:prstGeom>
        </p:spPr>
      </p:pic>
    </p:spTree>
    <p:extLst>
      <p:ext uri="{BB962C8B-B14F-4D97-AF65-F5344CB8AC3E}">
        <p14:creationId xmlns:p14="http://schemas.microsoft.com/office/powerpoint/2010/main" val="758356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コンテンツ プレースホルダー 6">
            <a:extLst>
              <a:ext uri="{FF2B5EF4-FFF2-40B4-BE49-F238E27FC236}">
                <a16:creationId xmlns:a16="http://schemas.microsoft.com/office/drawing/2014/main" id="{3CE79FF7-D9E8-445C-B214-7A4408B424B8}"/>
              </a:ext>
            </a:extLst>
          </p:cNvPr>
          <p:cNvGraphicFramePr>
            <a:graphicFrameLocks noGrp="1"/>
          </p:cNvGraphicFramePr>
          <p:nvPr>
            <p:ph idx="1"/>
          </p:nvPr>
        </p:nvGraphicFramePr>
        <p:xfrm>
          <a:off x="173832" y="1802607"/>
          <a:ext cx="8791575" cy="4538663"/>
        </p:xfrm>
        <a:graphic>
          <a:graphicData uri="http://schemas.openxmlformats.org/drawingml/2006/chart">
            <c:chart xmlns:c="http://schemas.openxmlformats.org/drawingml/2006/chart" xmlns:r="http://schemas.openxmlformats.org/officeDocument/2006/relationships" r:id="rId3"/>
          </a:graphicData>
        </a:graphic>
      </p:graphicFrame>
      <p:sp>
        <p:nvSpPr>
          <p:cNvPr id="4" name="スライド番号プレースホルダー 3">
            <a:extLst>
              <a:ext uri="{FF2B5EF4-FFF2-40B4-BE49-F238E27FC236}">
                <a16:creationId xmlns:a16="http://schemas.microsoft.com/office/drawing/2014/main" id="{47EB5765-0E09-41FE-887D-D66C2FA58194}"/>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31</a:t>
            </a:fld>
            <a:endParaRPr lang="ja-JP" altLang="en-US">
              <a:solidFill>
                <a:prstClr val="black">
                  <a:tint val="75000"/>
                </a:prstClr>
              </a:solidFill>
            </a:endParaRPr>
          </a:p>
        </p:txBody>
      </p:sp>
      <p:sp>
        <p:nvSpPr>
          <p:cNvPr id="8" name="テキスト ボックス 7">
            <a:extLst>
              <a:ext uri="{FF2B5EF4-FFF2-40B4-BE49-F238E27FC236}">
                <a16:creationId xmlns:a16="http://schemas.microsoft.com/office/drawing/2014/main" id="{31BC33A1-0258-4CBC-B4FE-A6E693549402}"/>
              </a:ext>
            </a:extLst>
          </p:cNvPr>
          <p:cNvSpPr txBox="1"/>
          <p:nvPr/>
        </p:nvSpPr>
        <p:spPr>
          <a:xfrm>
            <a:off x="8815388" y="3089997"/>
            <a:ext cx="3376612" cy="1754326"/>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最大距離を運ぶドライバーは人数に比例していない</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dirty="0"/>
              <a:t>人数を減らすことで一人あたりの距離は比例して増えるが、最大距離は段階的に増加</a:t>
            </a:r>
            <a:endParaRPr lang="en-US" altLang="ja-JP" dirty="0"/>
          </a:p>
        </p:txBody>
      </p:sp>
      <p:sp>
        <p:nvSpPr>
          <p:cNvPr id="12" name="タイトル 1">
            <a:extLst>
              <a:ext uri="{FF2B5EF4-FFF2-40B4-BE49-F238E27FC236}">
                <a16:creationId xmlns:a16="http://schemas.microsoft.com/office/drawing/2014/main" id="{CE5062A5-B54D-4AAE-88CC-D8834077E02D}"/>
              </a:ext>
            </a:extLst>
          </p:cNvPr>
          <p:cNvSpPr>
            <a:spLocks noGrp="1"/>
          </p:cNvSpPr>
          <p:nvPr>
            <p:ph type="title"/>
          </p:nvPr>
        </p:nvSpPr>
        <p:spPr>
          <a:xfrm>
            <a:off x="838200" y="241744"/>
            <a:ext cx="10515600" cy="565176"/>
          </a:xfrm>
        </p:spPr>
        <p:txBody>
          <a:bodyPr/>
          <a:lstStyle/>
          <a:p>
            <a:r>
              <a:rPr kumimoji="1" lang="ja-JP" altLang="en-US" dirty="0"/>
              <a:t>②ドライバー人数の削減（最大距離）</a:t>
            </a:r>
            <a:endParaRPr kumimoji="1" lang="ja-JP" altLang="en-US" sz="4000" dirty="0"/>
          </a:p>
        </p:txBody>
      </p:sp>
    </p:spTree>
    <p:extLst>
      <p:ext uri="{BB962C8B-B14F-4D97-AF65-F5344CB8AC3E}">
        <p14:creationId xmlns:p14="http://schemas.microsoft.com/office/powerpoint/2010/main" val="165671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225BD-D480-4CE9-A4F9-63DB50CAA194}"/>
              </a:ext>
            </a:extLst>
          </p:cNvPr>
          <p:cNvSpPr>
            <a:spLocks noGrp="1"/>
          </p:cNvSpPr>
          <p:nvPr>
            <p:ph type="title"/>
          </p:nvPr>
        </p:nvSpPr>
        <p:spPr/>
        <p:txBody>
          <a:bodyPr/>
          <a:lstStyle/>
          <a:p>
            <a:r>
              <a:rPr lang="en-US" altLang="ja-JP"/>
              <a:t>Appendix:</a:t>
            </a:r>
            <a:r>
              <a:rPr lang="ja-JP" altLang="en-US"/>
              <a:t>概要図</a:t>
            </a:r>
            <a:endParaRPr kumimoji="1" lang="ja-JP" altLang="en-US" dirty="0"/>
          </a:p>
        </p:txBody>
      </p:sp>
      <p:sp>
        <p:nvSpPr>
          <p:cNvPr id="4" name="スライド番号プレースホルダー 3">
            <a:extLst>
              <a:ext uri="{FF2B5EF4-FFF2-40B4-BE49-F238E27FC236}">
                <a16:creationId xmlns:a16="http://schemas.microsoft.com/office/drawing/2014/main" id="{EC8D9DDD-1BC0-4040-AA6B-C9B8B0C930C8}"/>
              </a:ext>
            </a:extLst>
          </p:cNvPr>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32</a:t>
            </a:fld>
            <a:endParaRPr lang="ja-JP" altLang="en-US">
              <a:solidFill>
                <a:prstClr val="black">
                  <a:tint val="75000"/>
                </a:prstClr>
              </a:solidFill>
            </a:endParaRPr>
          </a:p>
        </p:txBody>
      </p:sp>
      <p:cxnSp>
        <p:nvCxnSpPr>
          <p:cNvPr id="97" name="直線コネクタ 96">
            <a:extLst>
              <a:ext uri="{FF2B5EF4-FFF2-40B4-BE49-F238E27FC236}">
                <a16:creationId xmlns:a16="http://schemas.microsoft.com/office/drawing/2014/main" id="{572D720C-A6FD-40E8-A124-DFB205749E89}"/>
              </a:ext>
            </a:extLst>
          </p:cNvPr>
          <p:cNvCxnSpPr>
            <a:cxnSpLocks/>
          </p:cNvCxnSpPr>
          <p:nvPr/>
        </p:nvCxnSpPr>
        <p:spPr>
          <a:xfrm>
            <a:off x="312683" y="4235668"/>
            <a:ext cx="11566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0" name="図 99">
            <a:extLst>
              <a:ext uri="{FF2B5EF4-FFF2-40B4-BE49-F238E27FC236}">
                <a16:creationId xmlns:a16="http://schemas.microsoft.com/office/drawing/2014/main" id="{025B2A21-A0D7-4E2A-BD9C-F768CCF09A9B}"/>
              </a:ext>
            </a:extLst>
          </p:cNvPr>
          <p:cNvPicPr>
            <a:picLocks noChangeAspect="1"/>
          </p:cNvPicPr>
          <p:nvPr/>
        </p:nvPicPr>
        <p:blipFill>
          <a:blip r:embed="rId2"/>
          <a:stretch>
            <a:fillRect/>
          </a:stretch>
        </p:blipFill>
        <p:spPr>
          <a:xfrm>
            <a:off x="1123410" y="5044979"/>
            <a:ext cx="9945180" cy="1536248"/>
          </a:xfrm>
          <a:prstGeom prst="rect">
            <a:avLst/>
          </a:prstGeom>
        </p:spPr>
      </p:pic>
      <p:pic>
        <p:nvPicPr>
          <p:cNvPr id="6" name="コンテンツ プレースホルダー 5">
            <a:extLst>
              <a:ext uri="{FF2B5EF4-FFF2-40B4-BE49-F238E27FC236}">
                <a16:creationId xmlns:a16="http://schemas.microsoft.com/office/drawing/2014/main" id="{6DE026F8-827F-4BCB-9483-925950BEE2A0}"/>
              </a:ext>
            </a:extLst>
          </p:cNvPr>
          <p:cNvPicPr>
            <a:picLocks noGrp="1" noChangeAspect="1"/>
          </p:cNvPicPr>
          <p:nvPr>
            <p:ph idx="1"/>
          </p:nvPr>
        </p:nvPicPr>
        <p:blipFill>
          <a:blip r:embed="rId3"/>
          <a:stretch>
            <a:fillRect/>
          </a:stretch>
        </p:blipFill>
        <p:spPr>
          <a:xfrm>
            <a:off x="2417378" y="1347309"/>
            <a:ext cx="7110147" cy="2888359"/>
          </a:xfrm>
          <a:prstGeom prst="rect">
            <a:avLst/>
          </a:prstGeom>
        </p:spPr>
      </p:pic>
      <p:sp>
        <p:nvSpPr>
          <p:cNvPr id="9" name="正方形/長方形 8">
            <a:extLst>
              <a:ext uri="{FF2B5EF4-FFF2-40B4-BE49-F238E27FC236}">
                <a16:creationId xmlns:a16="http://schemas.microsoft.com/office/drawing/2014/main" id="{2F7ABE94-74E2-469C-8376-B1C458D14A3D}"/>
              </a:ext>
            </a:extLst>
          </p:cNvPr>
          <p:cNvSpPr/>
          <p:nvPr/>
        </p:nvSpPr>
        <p:spPr>
          <a:xfrm>
            <a:off x="1033150" y="1246232"/>
            <a:ext cx="1710725" cy="369332"/>
          </a:xfrm>
          <a:prstGeom prst="rect">
            <a:avLst/>
          </a:prstGeom>
        </p:spPr>
        <p:txBody>
          <a:bodyPr wrap="none">
            <a:spAutoFit/>
          </a:bodyPr>
          <a:lstStyle/>
          <a:p>
            <a:r>
              <a:rPr lang="en-US" altLang="ja-JP" b="1" u="sng" dirty="0"/>
              <a:t>1. </a:t>
            </a:r>
            <a:r>
              <a:rPr lang="ja-JP" altLang="en-US" b="1" u="sng" dirty="0"/>
              <a:t>学習フェーズ</a:t>
            </a:r>
            <a:endParaRPr lang="ja-JP" altLang="en-US" dirty="0"/>
          </a:p>
        </p:txBody>
      </p:sp>
      <p:sp>
        <p:nvSpPr>
          <p:cNvPr id="10" name="正方形/長方形 9">
            <a:extLst>
              <a:ext uri="{FF2B5EF4-FFF2-40B4-BE49-F238E27FC236}">
                <a16:creationId xmlns:a16="http://schemas.microsoft.com/office/drawing/2014/main" id="{8E2C2BA5-CF0D-462E-9566-DB1099581082}"/>
              </a:ext>
            </a:extLst>
          </p:cNvPr>
          <p:cNvSpPr/>
          <p:nvPr/>
        </p:nvSpPr>
        <p:spPr>
          <a:xfrm>
            <a:off x="1033149" y="4345910"/>
            <a:ext cx="1710725" cy="369332"/>
          </a:xfrm>
          <a:prstGeom prst="rect">
            <a:avLst/>
          </a:prstGeom>
        </p:spPr>
        <p:txBody>
          <a:bodyPr wrap="none">
            <a:spAutoFit/>
          </a:bodyPr>
          <a:lstStyle/>
          <a:p>
            <a:r>
              <a:rPr lang="en-US" altLang="ja-JP" b="1" u="sng" dirty="0"/>
              <a:t>2. </a:t>
            </a:r>
            <a:r>
              <a:rPr lang="ja-JP" altLang="en-US" b="1" u="sng" dirty="0"/>
              <a:t>予測フェーズ</a:t>
            </a:r>
          </a:p>
        </p:txBody>
      </p:sp>
      <p:sp>
        <p:nvSpPr>
          <p:cNvPr id="11" name="テキスト ボックス 10">
            <a:extLst>
              <a:ext uri="{FF2B5EF4-FFF2-40B4-BE49-F238E27FC236}">
                <a16:creationId xmlns:a16="http://schemas.microsoft.com/office/drawing/2014/main" id="{1DC893C2-2564-4928-9D74-F12A65723B52}"/>
              </a:ext>
            </a:extLst>
          </p:cNvPr>
          <p:cNvSpPr txBox="1"/>
          <p:nvPr/>
        </p:nvSpPr>
        <p:spPr>
          <a:xfrm>
            <a:off x="5236780" y="259319"/>
            <a:ext cx="6117020" cy="584775"/>
          </a:xfrm>
          <a:prstGeom prst="rect">
            <a:avLst/>
          </a:prstGeom>
          <a:noFill/>
        </p:spPr>
        <p:txBody>
          <a:bodyPr wrap="square" rtlCol="0">
            <a:spAutoFit/>
          </a:bodyPr>
          <a:lstStyle/>
          <a:p>
            <a:r>
              <a:rPr kumimoji="1" lang="ja-JP" altLang="en-US" sz="3200" dirty="0">
                <a:solidFill>
                  <a:srgbClr val="FF0000"/>
                </a:solidFill>
              </a:rPr>
              <a:t>なくても良いかもしれないけど一応</a:t>
            </a:r>
          </a:p>
        </p:txBody>
      </p:sp>
    </p:spTree>
    <p:extLst>
      <p:ext uri="{BB962C8B-B14F-4D97-AF65-F5344CB8AC3E}">
        <p14:creationId xmlns:p14="http://schemas.microsoft.com/office/powerpoint/2010/main" val="4039270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54150-63CB-4504-9732-61F978063C9E}"/>
              </a:ext>
            </a:extLst>
          </p:cNvPr>
          <p:cNvSpPr>
            <a:spLocks noGrp="1"/>
          </p:cNvSpPr>
          <p:nvPr>
            <p:ph type="title"/>
          </p:nvPr>
        </p:nvSpPr>
        <p:spPr/>
        <p:txBody>
          <a:bodyPr/>
          <a:lstStyle/>
          <a:p>
            <a:r>
              <a:rPr kumimoji="1" lang="en-US" altLang="ja-JP" dirty="0"/>
              <a:t>Appendix:</a:t>
            </a:r>
            <a:r>
              <a:rPr kumimoji="1" lang="ja-JP" altLang="en-US" dirty="0"/>
              <a:t>配達先の数</a:t>
            </a:r>
          </a:p>
        </p:txBody>
      </p:sp>
      <p:sp>
        <p:nvSpPr>
          <p:cNvPr id="3" name="コンテンツ プレースホルダー 2">
            <a:extLst>
              <a:ext uri="{FF2B5EF4-FFF2-40B4-BE49-F238E27FC236}">
                <a16:creationId xmlns:a16="http://schemas.microsoft.com/office/drawing/2014/main" id="{5FA53EC5-6ACD-4673-9195-7C56672A26A3}"/>
              </a:ext>
            </a:extLst>
          </p:cNvPr>
          <p:cNvSpPr>
            <a:spLocks noGrp="1"/>
          </p:cNvSpPr>
          <p:nvPr>
            <p:ph idx="1"/>
          </p:nvPr>
        </p:nvSpPr>
        <p:spPr>
          <a:xfrm>
            <a:off x="2105192" y="1293669"/>
            <a:ext cx="7989752" cy="1022477"/>
          </a:xfrm>
        </p:spPr>
        <p:txBody>
          <a:bodyPr/>
          <a:lstStyle/>
          <a:p>
            <a:r>
              <a:rPr lang="ja-JP" altLang="en-US" dirty="0"/>
              <a:t>ドライバー</a:t>
            </a:r>
            <a:r>
              <a:rPr lang="en-US" altLang="ja-JP" dirty="0"/>
              <a:t>1</a:t>
            </a:r>
            <a:r>
              <a:rPr lang="ja-JP" altLang="en-US" dirty="0"/>
              <a:t>人当たりに対する配達先の数のヒストグラム</a:t>
            </a:r>
            <a:endParaRPr kumimoji="1" lang="en-US" altLang="ja-JP" dirty="0"/>
          </a:p>
        </p:txBody>
      </p:sp>
      <p:sp>
        <p:nvSpPr>
          <p:cNvPr id="5" name="スライド番号プレースホルダー 4">
            <a:extLst>
              <a:ext uri="{FF2B5EF4-FFF2-40B4-BE49-F238E27FC236}">
                <a16:creationId xmlns:a16="http://schemas.microsoft.com/office/drawing/2014/main" id="{27A4F28B-B24F-46B6-82EB-B53CE1A8B646}"/>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図 6" descr="グラフ, ヒストグラム&#10;&#10;自動的に生成された説明">
            <a:extLst>
              <a:ext uri="{FF2B5EF4-FFF2-40B4-BE49-F238E27FC236}">
                <a16:creationId xmlns:a16="http://schemas.microsoft.com/office/drawing/2014/main" id="{90F1EED9-4EF2-4972-9F14-D5F496918CEC}"/>
              </a:ext>
            </a:extLst>
          </p:cNvPr>
          <p:cNvPicPr>
            <a:picLocks noChangeAspect="1"/>
          </p:cNvPicPr>
          <p:nvPr/>
        </p:nvPicPr>
        <p:blipFill>
          <a:blip r:embed="rId2"/>
          <a:stretch>
            <a:fillRect/>
          </a:stretch>
        </p:blipFill>
        <p:spPr>
          <a:xfrm>
            <a:off x="1865988" y="2427798"/>
            <a:ext cx="3943635" cy="2629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図 8" descr="グラフ, ヒストグラム&#10;&#10;自動的に生成された説明">
            <a:extLst>
              <a:ext uri="{FF2B5EF4-FFF2-40B4-BE49-F238E27FC236}">
                <a16:creationId xmlns:a16="http://schemas.microsoft.com/office/drawing/2014/main" id="{22764EC9-DA6C-486B-AF5C-A3654423BC39}"/>
              </a:ext>
            </a:extLst>
          </p:cNvPr>
          <p:cNvPicPr>
            <a:picLocks noChangeAspect="1"/>
          </p:cNvPicPr>
          <p:nvPr/>
        </p:nvPicPr>
        <p:blipFill>
          <a:blip r:embed="rId3"/>
          <a:stretch>
            <a:fillRect/>
          </a:stretch>
        </p:blipFill>
        <p:spPr>
          <a:xfrm>
            <a:off x="6382380" y="2427798"/>
            <a:ext cx="3943634" cy="2629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正方形/長方形 9">
            <a:extLst>
              <a:ext uri="{FF2B5EF4-FFF2-40B4-BE49-F238E27FC236}">
                <a16:creationId xmlns:a16="http://schemas.microsoft.com/office/drawing/2014/main" id="{73A866AA-E9FF-401A-B37C-3E3356EAE462}"/>
              </a:ext>
            </a:extLst>
          </p:cNvPr>
          <p:cNvSpPr/>
          <p:nvPr/>
        </p:nvSpPr>
        <p:spPr>
          <a:xfrm>
            <a:off x="2947977" y="5393323"/>
            <a:ext cx="1779654" cy="646331"/>
          </a:xfrm>
          <a:prstGeom prst="rect">
            <a:avLst/>
          </a:prstGeom>
        </p:spPr>
        <p:txBody>
          <a:bodyPr wrap="none">
            <a:spAutoFit/>
          </a:bodyPr>
          <a:lstStyle/>
          <a:p>
            <a:pPr algn="ctr"/>
            <a:r>
              <a:rPr lang="en-US" altLang="ja-JP" dirty="0"/>
              <a:t>2020/6/11</a:t>
            </a:r>
          </a:p>
          <a:p>
            <a:pPr algn="ctr"/>
            <a:r>
              <a:rPr lang="ja-JP" altLang="en-US" dirty="0"/>
              <a:t>ドライバー：</a:t>
            </a:r>
            <a:r>
              <a:rPr lang="en-US" altLang="ja-JP" dirty="0"/>
              <a:t>95</a:t>
            </a:r>
            <a:r>
              <a:rPr lang="ja-JP" altLang="en-US" dirty="0"/>
              <a:t>人</a:t>
            </a:r>
          </a:p>
        </p:txBody>
      </p:sp>
      <p:sp>
        <p:nvSpPr>
          <p:cNvPr id="11" name="正方形/長方形 10">
            <a:extLst>
              <a:ext uri="{FF2B5EF4-FFF2-40B4-BE49-F238E27FC236}">
                <a16:creationId xmlns:a16="http://schemas.microsoft.com/office/drawing/2014/main" id="{9F1C9C8B-9A0B-4376-82C4-49F901D02482}"/>
              </a:ext>
            </a:extLst>
          </p:cNvPr>
          <p:cNvSpPr/>
          <p:nvPr/>
        </p:nvSpPr>
        <p:spPr>
          <a:xfrm>
            <a:off x="7464370" y="5393323"/>
            <a:ext cx="1779654" cy="646331"/>
          </a:xfrm>
          <a:prstGeom prst="rect">
            <a:avLst/>
          </a:prstGeom>
        </p:spPr>
        <p:txBody>
          <a:bodyPr wrap="none">
            <a:spAutoFit/>
          </a:bodyPr>
          <a:lstStyle/>
          <a:p>
            <a:pPr algn="ctr"/>
            <a:r>
              <a:rPr lang="en-US" altLang="ja-JP" dirty="0"/>
              <a:t>2020/6/13</a:t>
            </a:r>
          </a:p>
          <a:p>
            <a:pPr algn="ctr"/>
            <a:r>
              <a:rPr lang="ja-JP" altLang="en-US" dirty="0"/>
              <a:t>ドライバー：</a:t>
            </a:r>
            <a:r>
              <a:rPr lang="en-US" altLang="ja-JP" dirty="0"/>
              <a:t>38</a:t>
            </a:r>
            <a:r>
              <a:rPr lang="ja-JP" altLang="en-US" dirty="0"/>
              <a:t>人</a:t>
            </a:r>
          </a:p>
        </p:txBody>
      </p:sp>
    </p:spTree>
    <p:extLst>
      <p:ext uri="{BB962C8B-B14F-4D97-AF65-F5344CB8AC3E}">
        <p14:creationId xmlns:p14="http://schemas.microsoft.com/office/powerpoint/2010/main" val="486437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C9DCA2EA-5A6D-4795-B93D-17BEF353ABEA}"/>
              </a:ext>
            </a:extLst>
          </p:cNvPr>
          <p:cNvPicPr>
            <a:picLocks noChangeAspect="1"/>
          </p:cNvPicPr>
          <p:nvPr/>
        </p:nvPicPr>
        <p:blipFill>
          <a:blip r:embed="rId2"/>
          <a:stretch>
            <a:fillRect/>
          </a:stretch>
        </p:blipFill>
        <p:spPr>
          <a:xfrm>
            <a:off x="5656935" y="1595790"/>
            <a:ext cx="4553862" cy="38023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a:extLst>
              <a:ext uri="{FF2B5EF4-FFF2-40B4-BE49-F238E27FC236}">
                <a16:creationId xmlns:a16="http://schemas.microsoft.com/office/drawing/2014/main" id="{C7CFCDF4-A9F2-4909-AE4F-A324EDFDE3C2}"/>
              </a:ext>
            </a:extLst>
          </p:cNvPr>
          <p:cNvSpPr>
            <a:spLocks noGrp="1"/>
          </p:cNvSpPr>
          <p:nvPr>
            <p:ph type="title"/>
          </p:nvPr>
        </p:nvSpPr>
        <p:spPr/>
        <p:txBody>
          <a:bodyPr/>
          <a:lstStyle/>
          <a:p>
            <a:r>
              <a:rPr kumimoji="1" lang="en-US" altLang="ja-JP" dirty="0"/>
              <a:t>Appendix:</a:t>
            </a:r>
            <a:r>
              <a:rPr kumimoji="1" lang="ja-JP" altLang="en-US" dirty="0"/>
              <a:t>前処理（</a:t>
            </a:r>
            <a:r>
              <a:rPr kumimoji="1" lang="en-US" altLang="ja-JP" dirty="0"/>
              <a:t>1</a:t>
            </a:r>
            <a:r>
              <a:rPr kumimoji="1" lang="ja-JP" altLang="en-US" dirty="0"/>
              <a:t>人当たり</a:t>
            </a:r>
            <a:r>
              <a:rPr lang="ja-JP" altLang="en-US" dirty="0"/>
              <a:t>）</a:t>
            </a:r>
            <a:endParaRPr kumimoji="1" lang="ja-JP" altLang="en-US" dirty="0"/>
          </a:p>
        </p:txBody>
      </p:sp>
      <p:sp>
        <p:nvSpPr>
          <p:cNvPr id="7" name="スライド番号プレースホルダー 6">
            <a:extLst>
              <a:ext uri="{FF2B5EF4-FFF2-40B4-BE49-F238E27FC236}">
                <a16:creationId xmlns:a16="http://schemas.microsoft.com/office/drawing/2014/main" id="{BD959ED1-2824-4898-A6E5-150D22F5136E}"/>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図 3">
            <a:extLst>
              <a:ext uri="{FF2B5EF4-FFF2-40B4-BE49-F238E27FC236}">
                <a16:creationId xmlns:a16="http://schemas.microsoft.com/office/drawing/2014/main" id="{F9F87B96-A729-4050-9975-6E551743369E}"/>
              </a:ext>
            </a:extLst>
          </p:cNvPr>
          <p:cNvPicPr>
            <a:picLocks noChangeAspect="1"/>
          </p:cNvPicPr>
          <p:nvPr/>
        </p:nvPicPr>
        <p:blipFill>
          <a:blip r:embed="rId3"/>
          <a:stretch>
            <a:fillRect/>
          </a:stretch>
        </p:blipFill>
        <p:spPr>
          <a:xfrm>
            <a:off x="2051342" y="1264697"/>
            <a:ext cx="3120211" cy="496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四角形: 角を丸くする 12">
            <a:extLst>
              <a:ext uri="{FF2B5EF4-FFF2-40B4-BE49-F238E27FC236}">
                <a16:creationId xmlns:a16="http://schemas.microsoft.com/office/drawing/2014/main" id="{05502D29-BAC8-4EA3-A430-C4C80779FE70}"/>
              </a:ext>
            </a:extLst>
          </p:cNvPr>
          <p:cNvSpPr/>
          <p:nvPr/>
        </p:nvSpPr>
        <p:spPr>
          <a:xfrm>
            <a:off x="2051341" y="4114800"/>
            <a:ext cx="3120210" cy="9194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四角形: 角を丸くする 15">
            <a:extLst>
              <a:ext uri="{FF2B5EF4-FFF2-40B4-BE49-F238E27FC236}">
                <a16:creationId xmlns:a16="http://schemas.microsoft.com/office/drawing/2014/main" id="{E9E7BB0E-95E5-469A-BEB4-03171458C6D8}"/>
              </a:ext>
            </a:extLst>
          </p:cNvPr>
          <p:cNvSpPr/>
          <p:nvPr/>
        </p:nvSpPr>
        <p:spPr>
          <a:xfrm>
            <a:off x="2051341" y="1485260"/>
            <a:ext cx="3120210" cy="12981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四角形: 角を丸くする 16">
            <a:extLst>
              <a:ext uri="{FF2B5EF4-FFF2-40B4-BE49-F238E27FC236}">
                <a16:creationId xmlns:a16="http://schemas.microsoft.com/office/drawing/2014/main" id="{18B2A166-ED04-4A04-AAE4-BE7B48144149}"/>
              </a:ext>
            </a:extLst>
          </p:cNvPr>
          <p:cNvSpPr/>
          <p:nvPr/>
        </p:nvSpPr>
        <p:spPr>
          <a:xfrm>
            <a:off x="5656935" y="1856824"/>
            <a:ext cx="4553862" cy="24640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四角形: 角を丸くする 17">
            <a:extLst>
              <a:ext uri="{FF2B5EF4-FFF2-40B4-BE49-F238E27FC236}">
                <a16:creationId xmlns:a16="http://schemas.microsoft.com/office/drawing/2014/main" id="{037608AE-892F-48B5-A4CE-EDC49E1D707B}"/>
              </a:ext>
            </a:extLst>
          </p:cNvPr>
          <p:cNvSpPr/>
          <p:nvPr/>
        </p:nvSpPr>
        <p:spPr>
          <a:xfrm>
            <a:off x="5656934" y="3705222"/>
            <a:ext cx="4553862" cy="24640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4" name="直線矢印コネクタ 23">
            <a:extLst>
              <a:ext uri="{FF2B5EF4-FFF2-40B4-BE49-F238E27FC236}">
                <a16:creationId xmlns:a16="http://schemas.microsoft.com/office/drawing/2014/main" id="{8E235E05-3721-4014-BCD8-6DDA83495E39}"/>
              </a:ext>
            </a:extLst>
          </p:cNvPr>
          <p:cNvCxnSpPr>
            <a:cxnSpLocks/>
            <a:stCxn id="16" idx="3"/>
            <a:endCxn id="17" idx="1"/>
          </p:cNvCxnSpPr>
          <p:nvPr/>
        </p:nvCxnSpPr>
        <p:spPr>
          <a:xfrm flipV="1">
            <a:off x="5171551" y="1980028"/>
            <a:ext cx="485384" cy="154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1A53CD1-04A5-4B56-BCCC-057F8B0C5952}"/>
              </a:ext>
            </a:extLst>
          </p:cNvPr>
          <p:cNvCxnSpPr>
            <a:cxnSpLocks/>
            <a:stCxn id="13" idx="3"/>
            <a:endCxn id="18" idx="1"/>
          </p:cNvCxnSpPr>
          <p:nvPr/>
        </p:nvCxnSpPr>
        <p:spPr>
          <a:xfrm flipV="1">
            <a:off x="5171552" y="3828426"/>
            <a:ext cx="485383" cy="7460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704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Appendix:</a:t>
            </a:r>
            <a:r>
              <a:rPr lang="ja-JP" altLang="en-US" dirty="0"/>
              <a:t>データの前処理</a:t>
            </a:r>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35</a:t>
            </a:fld>
            <a:endParaRPr lang="ja-JP" altLang="en-US">
              <a:solidFill>
                <a:prstClr val="black">
                  <a:tint val="75000"/>
                </a:prstClr>
              </a:solidFill>
            </a:endParaRPr>
          </a:p>
        </p:txBody>
      </p:sp>
      <p:pic>
        <p:nvPicPr>
          <p:cNvPr id="8" name="コンテンツ プレースホルダー 3">
            <a:extLst>
              <a:ext uri="{FF2B5EF4-FFF2-40B4-BE49-F238E27FC236}">
                <a16:creationId xmlns:a16="http://schemas.microsoft.com/office/drawing/2014/main" id="{12A66901-B3A5-4D1F-85DE-688A38FFE16C}"/>
              </a:ext>
            </a:extLst>
          </p:cNvPr>
          <p:cNvPicPr>
            <a:picLocks noGrp="1" noChangeAspect="1"/>
          </p:cNvPicPr>
          <p:nvPr>
            <p:ph idx="1"/>
          </p:nvPr>
        </p:nvPicPr>
        <p:blipFill rotWithShape="1">
          <a:blip r:embed="rId2"/>
          <a:srcRect t="1" r="85297" b="48924"/>
          <a:stretch/>
        </p:blipFill>
        <p:spPr>
          <a:xfrm>
            <a:off x="2775489" y="1510334"/>
            <a:ext cx="1816805" cy="4942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四角形: 角を丸くする 11">
            <a:extLst>
              <a:ext uri="{FF2B5EF4-FFF2-40B4-BE49-F238E27FC236}">
                <a16:creationId xmlns:a16="http://schemas.microsoft.com/office/drawing/2014/main" id="{51ABA01F-53AF-495E-A7CA-61356959333F}"/>
              </a:ext>
            </a:extLst>
          </p:cNvPr>
          <p:cNvSpPr/>
          <p:nvPr/>
        </p:nvSpPr>
        <p:spPr>
          <a:xfrm>
            <a:off x="3090750" y="4969199"/>
            <a:ext cx="1501543" cy="12413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12">
            <a:extLst>
              <a:ext uri="{FF2B5EF4-FFF2-40B4-BE49-F238E27FC236}">
                <a16:creationId xmlns:a16="http://schemas.microsoft.com/office/drawing/2014/main" id="{6E94A120-1BE6-4D7B-A5A5-8503EC3D9EFD}"/>
              </a:ext>
            </a:extLst>
          </p:cNvPr>
          <p:cNvSpPr/>
          <p:nvPr/>
        </p:nvSpPr>
        <p:spPr>
          <a:xfrm>
            <a:off x="3090749" y="3560648"/>
            <a:ext cx="1501544" cy="5995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コンテンツ プレースホルダー 3">
            <a:extLst>
              <a:ext uri="{FF2B5EF4-FFF2-40B4-BE49-F238E27FC236}">
                <a16:creationId xmlns:a16="http://schemas.microsoft.com/office/drawing/2014/main" id="{AF58D2EC-5F03-47A6-B190-AA862B9D564B}"/>
              </a:ext>
            </a:extLst>
          </p:cNvPr>
          <p:cNvPicPr>
            <a:picLocks noChangeAspect="1"/>
          </p:cNvPicPr>
          <p:nvPr/>
        </p:nvPicPr>
        <p:blipFill rotWithShape="1">
          <a:blip r:embed="rId2"/>
          <a:srcRect t="50973" r="85297" b="1171"/>
          <a:stretch/>
        </p:blipFill>
        <p:spPr>
          <a:xfrm>
            <a:off x="6855705" y="1510334"/>
            <a:ext cx="1940963" cy="4947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四角形: 角を丸くする 14">
            <a:extLst>
              <a:ext uri="{FF2B5EF4-FFF2-40B4-BE49-F238E27FC236}">
                <a16:creationId xmlns:a16="http://schemas.microsoft.com/office/drawing/2014/main" id="{30BFB4DE-A358-46CD-95F1-13D90E85FCCD}"/>
              </a:ext>
            </a:extLst>
          </p:cNvPr>
          <p:cNvSpPr/>
          <p:nvPr/>
        </p:nvSpPr>
        <p:spPr>
          <a:xfrm>
            <a:off x="7201685" y="2742627"/>
            <a:ext cx="1594983" cy="12413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2874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Appendix:</a:t>
            </a:r>
            <a:r>
              <a:rPr kumimoji="1" lang="ja-JP" altLang="en-US" dirty="0"/>
              <a:t>厳密解を求める</a:t>
            </a:r>
          </a:p>
        </p:txBody>
      </p:sp>
      <p:sp>
        <p:nvSpPr>
          <p:cNvPr id="3" name="コンテンツ プレースホルダー 2"/>
          <p:cNvSpPr>
            <a:spLocks noGrp="1"/>
          </p:cNvSpPr>
          <p:nvPr>
            <p:ph idx="1"/>
          </p:nvPr>
        </p:nvSpPr>
        <p:spPr/>
        <p:txBody>
          <a:bodyPr/>
          <a:lstStyle/>
          <a:p>
            <a:r>
              <a:rPr lang="ja-JP" altLang="en-US" dirty="0">
                <a:hlinkClick r:id="rId2" tooltip="動的計画法"/>
              </a:rPr>
              <a:t>動的計画法</a:t>
            </a:r>
            <a:r>
              <a:rPr lang="ja-JP" altLang="en-US" dirty="0"/>
              <a:t>を用いた</a:t>
            </a:r>
            <a:r>
              <a:rPr lang="ja-JP" altLang="en-US" dirty="0">
                <a:hlinkClick r:id="rId3" tooltip="ヘルドカープのアルゴリズム (存在しないページ)"/>
              </a:rPr>
              <a:t>ヘルドカープのアルゴリズム</a:t>
            </a:r>
            <a:endParaRPr lang="en-US" altLang="ja-JP" dirty="0"/>
          </a:p>
          <a:p>
            <a:endParaRPr lang="en-US" altLang="ja-JP" dirty="0"/>
          </a:p>
          <a:p>
            <a:r>
              <a:rPr lang="ja-JP" altLang="en-US" dirty="0"/>
              <a:t>線形計画法と</a:t>
            </a:r>
            <a:r>
              <a:rPr lang="ja-JP" altLang="en-US" dirty="0">
                <a:hlinkClick r:id="rId4" tooltip="論理木 (存在しないページ)"/>
              </a:rPr>
              <a:t>論理木</a:t>
            </a:r>
            <a:r>
              <a:rPr lang="ja-JP" altLang="en-US" dirty="0"/>
              <a:t>を組み合わせた</a:t>
            </a:r>
            <a:r>
              <a:rPr lang="ja-JP" altLang="en-US" dirty="0">
                <a:hlinkClick r:id="rId5" tooltip="分枝限定法"/>
              </a:rPr>
              <a:t>分枝限定法</a:t>
            </a:r>
            <a:endParaRPr lang="en-US" altLang="ja-JP" dirty="0"/>
          </a:p>
          <a:p>
            <a:r>
              <a:rPr lang="ja-JP" altLang="en-US" dirty="0"/>
              <a:t>線形計画法と</a:t>
            </a:r>
            <a:r>
              <a:rPr lang="ja-JP" altLang="en-US" dirty="0">
                <a:hlinkClick r:id="rId6" tooltip="巡回群"/>
              </a:rPr>
              <a:t>巡回群</a:t>
            </a:r>
            <a:r>
              <a:rPr lang="ja-JP" altLang="en-US" dirty="0"/>
              <a:t>を組み合わせた</a:t>
            </a:r>
            <a:r>
              <a:rPr lang="ja-JP" altLang="en-US" dirty="0">
                <a:hlinkClick r:id="rId7" tooltip="切除平面法 (存在しないページ)"/>
              </a:rPr>
              <a:t>切除平面法</a:t>
            </a:r>
            <a:endParaRPr lang="en-US" altLang="ja-JP" dirty="0"/>
          </a:p>
          <a:p>
            <a:pPr marL="0" indent="0">
              <a:buNone/>
            </a:pPr>
            <a:r>
              <a:rPr lang="ja-JP" altLang="en-US" b="1" dirty="0"/>
              <a:t>                                                                      </a:t>
            </a:r>
            <a:endParaRPr lang="en-US" altLang="ja-JP" dirty="0"/>
          </a:p>
          <a:p>
            <a:pPr marL="0" indent="0">
              <a:buNone/>
            </a:pPr>
            <a:r>
              <a:rPr lang="ja-JP" altLang="en-US" dirty="0"/>
              <a:t>複雑な定義の問題をあつかうとき有効な解法</a:t>
            </a:r>
            <a:endParaRPr lang="en-US" altLang="ja-JP" dirty="0"/>
          </a:p>
          <a:p>
            <a:r>
              <a:rPr lang="ja-JP" altLang="en-US" dirty="0"/>
              <a:t>上二つを組み合わせた </a:t>
            </a:r>
            <a:r>
              <a:rPr lang="en-US" altLang="ja-JP" dirty="0">
                <a:solidFill>
                  <a:schemeClr val="accent5"/>
                </a:solidFill>
              </a:rPr>
              <a:t>Branch and Cut</a:t>
            </a:r>
            <a:r>
              <a:rPr lang="en-US" altLang="ja-JP" dirty="0"/>
              <a:t>(</a:t>
            </a:r>
            <a:r>
              <a:rPr lang="en-US" altLang="ja-JP" dirty="0" err="1"/>
              <a:t>PuLP</a:t>
            </a:r>
            <a:r>
              <a:rPr lang="ja-JP" altLang="en-US" dirty="0"/>
              <a:t>ではこれ</a:t>
            </a:r>
            <a:r>
              <a:rPr lang="en-US" altLang="ja-JP" dirty="0"/>
              <a:t>)</a:t>
            </a:r>
            <a:endParaRPr lang="en-US" altLang="ja-JP" dirty="0">
              <a:solidFill>
                <a:schemeClr val="accent1"/>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36</a:t>
            </a:fld>
            <a:endParaRPr lang="ja-JP" altLang="en-US">
              <a:solidFill>
                <a:prstClr val="black">
                  <a:tint val="75000"/>
                </a:prstClr>
              </a:solidFill>
            </a:endParaRPr>
          </a:p>
        </p:txBody>
      </p:sp>
    </p:spTree>
    <p:extLst>
      <p:ext uri="{BB962C8B-B14F-4D97-AF65-F5344CB8AC3E}">
        <p14:creationId xmlns:p14="http://schemas.microsoft.com/office/powerpoint/2010/main" val="623035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Appendix:</a:t>
            </a:r>
            <a:r>
              <a:rPr kumimoji="1" lang="ja-JP" altLang="en-US" dirty="0"/>
              <a:t>近似解を求める</a:t>
            </a:r>
          </a:p>
        </p:txBody>
      </p:sp>
      <p:sp>
        <p:nvSpPr>
          <p:cNvPr id="3" name="コンテンツ プレースホルダー 2"/>
          <p:cNvSpPr>
            <a:spLocks noGrp="1"/>
          </p:cNvSpPr>
          <p:nvPr>
            <p:ph idx="1"/>
          </p:nvPr>
        </p:nvSpPr>
        <p:spPr/>
        <p:txBody>
          <a:bodyPr>
            <a:normAutofit/>
          </a:bodyPr>
          <a:lstStyle/>
          <a:p>
            <a:r>
              <a:rPr lang="ja-JP" altLang="en-US" dirty="0">
                <a:solidFill>
                  <a:schemeClr val="accent1"/>
                </a:solidFill>
              </a:rPr>
              <a:t>貪欲法</a:t>
            </a:r>
            <a:endParaRPr lang="en-US" altLang="ja-JP" dirty="0">
              <a:solidFill>
                <a:schemeClr val="accent1"/>
              </a:solidFill>
            </a:endParaRPr>
          </a:p>
          <a:p>
            <a:r>
              <a:rPr lang="ja-JP" altLang="en-US" dirty="0"/>
              <a:t>リン・カーニハン・アルゴリズムなどの</a:t>
            </a:r>
            <a:r>
              <a:rPr lang="ja-JP" altLang="en-US" dirty="0">
                <a:hlinkClick r:id="rId2" tooltip="局所探索法"/>
              </a:rPr>
              <a:t>局所探索アルゴリズム</a:t>
            </a:r>
            <a:r>
              <a:rPr lang="ja-JP" altLang="en-US" dirty="0"/>
              <a:t>、</a:t>
            </a:r>
            <a:r>
              <a:rPr lang="ja-JP" altLang="en-US" dirty="0">
                <a:hlinkClick r:id="rId3" tooltip="焼きなまし法"/>
              </a:rPr>
              <a:t>焼きなまし法</a:t>
            </a:r>
            <a:r>
              <a:rPr lang="ja-JP" altLang="en-US" dirty="0"/>
              <a:t>、ホップフィールドネットワークあるいはボルツマン機械などの</a:t>
            </a:r>
            <a:r>
              <a:rPr lang="ja-JP" altLang="en-US" dirty="0">
                <a:solidFill>
                  <a:schemeClr val="accent1"/>
                </a:solidFill>
                <a:hlinkClick r:id="rId4" tooltip="ヒューリスティック"/>
              </a:rPr>
              <a:t>ヒューリスティック</a:t>
            </a:r>
            <a:r>
              <a:rPr lang="ja-JP" altLang="en-US" dirty="0">
                <a:solidFill>
                  <a:schemeClr val="accent1"/>
                </a:solidFill>
              </a:rPr>
              <a:t>アルゴリズム</a:t>
            </a:r>
            <a:r>
              <a:rPr lang="ja-JP" altLang="en-US" dirty="0"/>
              <a:t>と、出力される解のコストと最適解のコストとの差をなんらかの形で保証する</a:t>
            </a:r>
            <a:r>
              <a:rPr lang="ja-JP" altLang="en-US" dirty="0">
                <a:solidFill>
                  <a:schemeClr val="accent1"/>
                </a:solidFill>
              </a:rPr>
              <a:t>多項式時間近似アルゴリズム</a:t>
            </a:r>
            <a:r>
              <a:rPr lang="ja-JP" altLang="en-US" dirty="0"/>
              <a:t>の二つに大別できる</a:t>
            </a:r>
            <a:endParaRPr lang="en-US" altLang="ja-JP" dirty="0"/>
          </a:p>
          <a:p>
            <a:endParaRPr kumimoji="1" lang="en-US" altLang="ja-JP" dirty="0"/>
          </a:p>
          <a:p>
            <a:pPr marL="0" indent="0">
              <a:buNone/>
            </a:pPr>
            <a:r>
              <a:rPr lang="ja-JP" altLang="en-US" dirty="0"/>
              <a:t> 複雑な定義の問題をあつかうとき有効な解法</a:t>
            </a:r>
            <a:endParaRPr kumimoji="1" lang="en-US" altLang="ja-JP" dirty="0"/>
          </a:p>
          <a:p>
            <a:r>
              <a:rPr lang="ja-JP" altLang="en-US" dirty="0">
                <a:hlinkClick r:id="rId5" tooltip="遺伝的アルゴリズム"/>
              </a:rPr>
              <a:t>遺伝的アルゴリズム</a:t>
            </a:r>
            <a:r>
              <a:rPr lang="ja-JP" altLang="en-US" dirty="0"/>
              <a:t>、</a:t>
            </a:r>
            <a:r>
              <a:rPr lang="ja-JP" altLang="en-US" dirty="0">
                <a:hlinkClick r:id="rId6"/>
              </a:rPr>
              <a:t>タブー探索</a:t>
            </a:r>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37</a:t>
            </a:fld>
            <a:endParaRPr lang="ja-JP" altLang="en-US">
              <a:solidFill>
                <a:prstClr val="black">
                  <a:tint val="75000"/>
                </a:prstClr>
              </a:solidFill>
            </a:endParaRPr>
          </a:p>
        </p:txBody>
      </p:sp>
    </p:spTree>
    <p:extLst>
      <p:ext uri="{BB962C8B-B14F-4D97-AF65-F5344CB8AC3E}">
        <p14:creationId xmlns:p14="http://schemas.microsoft.com/office/powerpoint/2010/main" val="3081084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38</a:t>
            </a:fld>
            <a:endParaRPr lang="ja-JP" altLang="en-US">
              <a:solidFill>
                <a:prstClr val="black">
                  <a:tint val="75000"/>
                </a:prstClr>
              </a:solidFill>
            </a:endParaRPr>
          </a:p>
        </p:txBody>
      </p:sp>
      <p:sp>
        <p:nvSpPr>
          <p:cNvPr id="5" name="矩形 4">
            <a:extLst>
              <a:ext uri="{FF2B5EF4-FFF2-40B4-BE49-F238E27FC236}">
                <a16:creationId xmlns:a16="http://schemas.microsoft.com/office/drawing/2014/main" id="{9D2ECE6E-DC0A-5B4D-B47A-FC5DE8958A67}"/>
              </a:ext>
            </a:extLst>
          </p:cNvPr>
          <p:cNvSpPr/>
          <p:nvPr/>
        </p:nvSpPr>
        <p:spPr>
          <a:xfrm>
            <a:off x="1105110" y="1449729"/>
            <a:ext cx="46299"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22A401B8-F09F-2649-B68D-7BE3D8950E92}"/>
              </a:ext>
            </a:extLst>
          </p:cNvPr>
          <p:cNvSpPr/>
          <p:nvPr/>
        </p:nvSpPr>
        <p:spPr>
          <a:xfrm>
            <a:off x="1356167" y="1449729"/>
            <a:ext cx="183266"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25497BE-AE64-6446-8D08-A28807ADD813}"/>
              </a:ext>
            </a:extLst>
          </p:cNvPr>
          <p:cNvSpPr/>
          <p:nvPr/>
        </p:nvSpPr>
        <p:spPr>
          <a:xfrm>
            <a:off x="1904529" y="2692560"/>
            <a:ext cx="183266" cy="1472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F159DAE-264A-2342-8B51-30C35245D0E1}"/>
              </a:ext>
            </a:extLst>
          </p:cNvPr>
          <p:cNvSpPr/>
          <p:nvPr/>
        </p:nvSpPr>
        <p:spPr>
          <a:xfrm>
            <a:off x="2240195" y="2692560"/>
            <a:ext cx="183266" cy="1472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766C32F-9661-4D4A-B38A-5A0D4D648558}"/>
              </a:ext>
            </a:extLst>
          </p:cNvPr>
          <p:cNvSpPr/>
          <p:nvPr/>
        </p:nvSpPr>
        <p:spPr>
          <a:xfrm>
            <a:off x="2757691" y="3844241"/>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EBFA55D9-3F54-D944-8DEB-97D66564587A}"/>
              </a:ext>
            </a:extLst>
          </p:cNvPr>
          <p:cNvSpPr/>
          <p:nvPr/>
        </p:nvSpPr>
        <p:spPr>
          <a:xfrm>
            <a:off x="3093357" y="3844241"/>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5F97D243-384E-F74E-BC2F-3526B2A49A31}"/>
              </a:ext>
            </a:extLst>
          </p:cNvPr>
          <p:cNvSpPr/>
          <p:nvPr/>
        </p:nvSpPr>
        <p:spPr>
          <a:xfrm>
            <a:off x="3614449" y="4579716"/>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E13637F-0320-DE48-B35F-A56F3EF0945E}"/>
              </a:ext>
            </a:extLst>
          </p:cNvPr>
          <p:cNvSpPr/>
          <p:nvPr/>
        </p:nvSpPr>
        <p:spPr>
          <a:xfrm>
            <a:off x="3950115" y="4579716"/>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9989FBA-9912-034C-A444-99C1A4FA2206}"/>
              </a:ext>
            </a:extLst>
          </p:cNvPr>
          <p:cNvSpPr/>
          <p:nvPr/>
        </p:nvSpPr>
        <p:spPr>
          <a:xfrm>
            <a:off x="4409251" y="5273957"/>
            <a:ext cx="183266" cy="442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53D7D22D-5DD0-7F44-9E4D-1C9A9A168E5C}"/>
              </a:ext>
            </a:extLst>
          </p:cNvPr>
          <p:cNvSpPr/>
          <p:nvPr/>
        </p:nvSpPr>
        <p:spPr>
          <a:xfrm>
            <a:off x="4744917" y="5273957"/>
            <a:ext cx="183266" cy="442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3EDAA4E0-047B-4C45-A1B3-3A452E9DA3AB}"/>
              </a:ext>
            </a:extLst>
          </p:cNvPr>
          <p:cNvSpPr/>
          <p:nvPr/>
        </p:nvSpPr>
        <p:spPr>
          <a:xfrm>
            <a:off x="5260006" y="4579716"/>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ABD0562-FCAF-FC4E-B203-A0EE3D37CF75}"/>
              </a:ext>
            </a:extLst>
          </p:cNvPr>
          <p:cNvSpPr/>
          <p:nvPr/>
        </p:nvSpPr>
        <p:spPr>
          <a:xfrm>
            <a:off x="5595672" y="4579716"/>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2721EFA5-DC46-B743-BA5B-098EE3FEC505}"/>
              </a:ext>
            </a:extLst>
          </p:cNvPr>
          <p:cNvSpPr/>
          <p:nvPr/>
        </p:nvSpPr>
        <p:spPr>
          <a:xfrm>
            <a:off x="6087335" y="3869801"/>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D79FE622-392F-3141-9CE7-9B9937CDCAD3}"/>
              </a:ext>
            </a:extLst>
          </p:cNvPr>
          <p:cNvSpPr/>
          <p:nvPr/>
        </p:nvSpPr>
        <p:spPr>
          <a:xfrm>
            <a:off x="6423001" y="3869801"/>
            <a:ext cx="183266" cy="91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C3BC04B6-9198-3140-8BF0-8ACBB1F6618D}"/>
              </a:ext>
            </a:extLst>
          </p:cNvPr>
          <p:cNvSpPr/>
          <p:nvPr/>
        </p:nvSpPr>
        <p:spPr>
          <a:xfrm>
            <a:off x="6971363" y="2692560"/>
            <a:ext cx="183266" cy="1472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8F72477-B6F5-1C44-8FAD-E78D617A11A1}"/>
              </a:ext>
            </a:extLst>
          </p:cNvPr>
          <p:cNvSpPr/>
          <p:nvPr/>
        </p:nvSpPr>
        <p:spPr>
          <a:xfrm>
            <a:off x="7307029" y="2692560"/>
            <a:ext cx="183266" cy="1472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3E810947-65A5-0341-B4E2-6F129764FADA}"/>
              </a:ext>
            </a:extLst>
          </p:cNvPr>
          <p:cNvSpPr/>
          <p:nvPr/>
        </p:nvSpPr>
        <p:spPr>
          <a:xfrm>
            <a:off x="7855391" y="1475289"/>
            <a:ext cx="183266"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91D9B8C0-A86F-554E-A545-17CFD16E23B4}"/>
              </a:ext>
            </a:extLst>
          </p:cNvPr>
          <p:cNvSpPr/>
          <p:nvPr/>
        </p:nvSpPr>
        <p:spPr>
          <a:xfrm>
            <a:off x="8299127" y="1475289"/>
            <a:ext cx="183266"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4E7CCBF6-95ED-694F-8882-D6D834493E98}"/>
              </a:ext>
            </a:extLst>
          </p:cNvPr>
          <p:cNvSpPr/>
          <p:nvPr/>
        </p:nvSpPr>
        <p:spPr>
          <a:xfrm>
            <a:off x="8737983" y="1475289"/>
            <a:ext cx="45719" cy="197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a:extLst>
              <a:ext uri="{FF2B5EF4-FFF2-40B4-BE49-F238E27FC236}">
                <a16:creationId xmlns:a16="http://schemas.microsoft.com/office/drawing/2014/main" id="{C6291023-6C8B-7141-9503-380D4BF74FAD}"/>
              </a:ext>
            </a:extLst>
          </p:cNvPr>
          <p:cNvCxnSpPr>
            <a:stCxn id="5" idx="3"/>
            <a:endCxn id="6" idx="1"/>
          </p:cNvCxnSpPr>
          <p:nvPr/>
        </p:nvCxnSpPr>
        <p:spPr>
          <a:xfrm>
            <a:off x="1151409" y="2439365"/>
            <a:ext cx="2047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肘形连接符 29">
            <a:extLst>
              <a:ext uri="{FF2B5EF4-FFF2-40B4-BE49-F238E27FC236}">
                <a16:creationId xmlns:a16="http://schemas.microsoft.com/office/drawing/2014/main" id="{862A47E3-69BA-FD4E-A2AB-266AA1BC7BAA}"/>
              </a:ext>
            </a:extLst>
          </p:cNvPr>
          <p:cNvCxnSpPr>
            <a:stCxn id="6" idx="3"/>
            <a:endCxn id="7" idx="1"/>
          </p:cNvCxnSpPr>
          <p:nvPr/>
        </p:nvCxnSpPr>
        <p:spPr>
          <a:xfrm>
            <a:off x="1539433" y="2439365"/>
            <a:ext cx="365096" cy="989635"/>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3" name="直线箭头连接符 32">
            <a:extLst>
              <a:ext uri="{FF2B5EF4-FFF2-40B4-BE49-F238E27FC236}">
                <a16:creationId xmlns:a16="http://schemas.microsoft.com/office/drawing/2014/main" id="{9CDC4969-1BF6-BF46-90CF-218F7B258ABF}"/>
              </a:ext>
            </a:extLst>
          </p:cNvPr>
          <p:cNvCxnSpPr>
            <a:stCxn id="7" idx="3"/>
            <a:endCxn id="8" idx="1"/>
          </p:cNvCxnSpPr>
          <p:nvPr/>
        </p:nvCxnSpPr>
        <p:spPr>
          <a:xfrm>
            <a:off x="2087795" y="3429000"/>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DE8CC0A9-F5C2-634C-B300-4A1FC84A4890}"/>
              </a:ext>
            </a:extLst>
          </p:cNvPr>
          <p:cNvCxnSpPr>
            <a:stCxn id="9" idx="3"/>
            <a:endCxn id="10" idx="1"/>
          </p:cNvCxnSpPr>
          <p:nvPr/>
        </p:nvCxnSpPr>
        <p:spPr>
          <a:xfrm>
            <a:off x="2940957" y="4301924"/>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061AF539-E6A3-8C46-9CC1-1D0480F4B971}"/>
              </a:ext>
            </a:extLst>
          </p:cNvPr>
          <p:cNvCxnSpPr>
            <a:stCxn id="11" idx="3"/>
            <a:endCxn id="12" idx="1"/>
          </p:cNvCxnSpPr>
          <p:nvPr/>
        </p:nvCxnSpPr>
        <p:spPr>
          <a:xfrm>
            <a:off x="3797715" y="5037399"/>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45CAC00F-AC86-3F40-B5C5-6D93CBD3F6FD}"/>
              </a:ext>
            </a:extLst>
          </p:cNvPr>
          <p:cNvCxnSpPr>
            <a:stCxn id="13" idx="3"/>
            <a:endCxn id="14" idx="1"/>
          </p:cNvCxnSpPr>
          <p:nvPr/>
        </p:nvCxnSpPr>
        <p:spPr>
          <a:xfrm>
            <a:off x="4592517" y="5495082"/>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D59F205B-307A-6241-BF5A-783449DE8913}"/>
              </a:ext>
            </a:extLst>
          </p:cNvPr>
          <p:cNvCxnSpPr>
            <a:stCxn id="15" idx="3"/>
            <a:endCxn id="16" idx="1"/>
          </p:cNvCxnSpPr>
          <p:nvPr/>
        </p:nvCxnSpPr>
        <p:spPr>
          <a:xfrm>
            <a:off x="5443272" y="5037399"/>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2628CEBB-F0EC-3747-89A7-EC7E2989ABD9}"/>
              </a:ext>
            </a:extLst>
          </p:cNvPr>
          <p:cNvCxnSpPr>
            <a:stCxn id="17" idx="3"/>
            <a:endCxn id="18" idx="1"/>
          </p:cNvCxnSpPr>
          <p:nvPr/>
        </p:nvCxnSpPr>
        <p:spPr>
          <a:xfrm>
            <a:off x="6270601" y="4327484"/>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DBEE5B38-1E55-5A41-AAC3-BA7271081CF6}"/>
              </a:ext>
            </a:extLst>
          </p:cNvPr>
          <p:cNvCxnSpPr>
            <a:stCxn id="19" idx="3"/>
            <a:endCxn id="20" idx="1"/>
          </p:cNvCxnSpPr>
          <p:nvPr/>
        </p:nvCxnSpPr>
        <p:spPr>
          <a:xfrm>
            <a:off x="7154629" y="3429000"/>
            <a:ext cx="1524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6EA85F87-27B9-7946-A7D7-1E58BF993B7B}"/>
              </a:ext>
            </a:extLst>
          </p:cNvPr>
          <p:cNvCxnSpPr>
            <a:stCxn id="22" idx="3"/>
            <a:endCxn id="23" idx="1"/>
          </p:cNvCxnSpPr>
          <p:nvPr/>
        </p:nvCxnSpPr>
        <p:spPr>
          <a:xfrm>
            <a:off x="8038657" y="2464925"/>
            <a:ext cx="2604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B9FC6545-41B9-6844-85AA-8B8A1A6108BC}"/>
              </a:ext>
            </a:extLst>
          </p:cNvPr>
          <p:cNvCxnSpPr>
            <a:stCxn id="23" idx="3"/>
            <a:endCxn id="24" idx="1"/>
          </p:cNvCxnSpPr>
          <p:nvPr/>
        </p:nvCxnSpPr>
        <p:spPr>
          <a:xfrm>
            <a:off x="8482393" y="2464925"/>
            <a:ext cx="25559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3" name="肘形连接符 52">
            <a:extLst>
              <a:ext uri="{FF2B5EF4-FFF2-40B4-BE49-F238E27FC236}">
                <a16:creationId xmlns:a16="http://schemas.microsoft.com/office/drawing/2014/main" id="{6BB7D284-92C8-864B-9F82-C98C1F82180D}"/>
              </a:ext>
            </a:extLst>
          </p:cNvPr>
          <p:cNvCxnSpPr>
            <a:stCxn id="8" idx="3"/>
            <a:endCxn id="9" idx="1"/>
          </p:cNvCxnSpPr>
          <p:nvPr/>
        </p:nvCxnSpPr>
        <p:spPr>
          <a:xfrm>
            <a:off x="2423461" y="3429000"/>
            <a:ext cx="334230" cy="872924"/>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55" name="肘形连接符 54">
            <a:extLst>
              <a:ext uri="{FF2B5EF4-FFF2-40B4-BE49-F238E27FC236}">
                <a16:creationId xmlns:a16="http://schemas.microsoft.com/office/drawing/2014/main" id="{3CB26F80-69B9-B649-9D35-2DF21B89D681}"/>
              </a:ext>
            </a:extLst>
          </p:cNvPr>
          <p:cNvCxnSpPr>
            <a:stCxn id="10" idx="3"/>
            <a:endCxn id="11" idx="1"/>
          </p:cNvCxnSpPr>
          <p:nvPr/>
        </p:nvCxnSpPr>
        <p:spPr>
          <a:xfrm>
            <a:off x="3276623" y="4301924"/>
            <a:ext cx="337826" cy="735475"/>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57" name="肘形连接符 56">
            <a:extLst>
              <a:ext uri="{FF2B5EF4-FFF2-40B4-BE49-F238E27FC236}">
                <a16:creationId xmlns:a16="http://schemas.microsoft.com/office/drawing/2014/main" id="{F78493D4-4467-4048-BA59-91C47678BFC5}"/>
              </a:ext>
            </a:extLst>
          </p:cNvPr>
          <p:cNvCxnSpPr>
            <a:stCxn id="12" idx="3"/>
            <a:endCxn id="13" idx="1"/>
          </p:cNvCxnSpPr>
          <p:nvPr/>
        </p:nvCxnSpPr>
        <p:spPr>
          <a:xfrm>
            <a:off x="4133381" y="5037399"/>
            <a:ext cx="275870" cy="457683"/>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59" name="肘形连接符 58">
            <a:extLst>
              <a:ext uri="{FF2B5EF4-FFF2-40B4-BE49-F238E27FC236}">
                <a16:creationId xmlns:a16="http://schemas.microsoft.com/office/drawing/2014/main" id="{DB76216F-1D70-7743-8232-65874B022D65}"/>
              </a:ext>
            </a:extLst>
          </p:cNvPr>
          <p:cNvCxnSpPr>
            <a:stCxn id="14" idx="3"/>
            <a:endCxn id="15" idx="1"/>
          </p:cNvCxnSpPr>
          <p:nvPr/>
        </p:nvCxnSpPr>
        <p:spPr>
          <a:xfrm flipV="1">
            <a:off x="4928183" y="5037399"/>
            <a:ext cx="331823" cy="457683"/>
          </a:xfrm>
          <a:prstGeom prst="bentConnector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1" name="肘形连接符 60">
            <a:extLst>
              <a:ext uri="{FF2B5EF4-FFF2-40B4-BE49-F238E27FC236}">
                <a16:creationId xmlns:a16="http://schemas.microsoft.com/office/drawing/2014/main" id="{D20E665A-8542-7541-9D37-A080001FDDBB}"/>
              </a:ext>
            </a:extLst>
          </p:cNvPr>
          <p:cNvCxnSpPr>
            <a:stCxn id="16" idx="3"/>
            <a:endCxn id="17" idx="1"/>
          </p:cNvCxnSpPr>
          <p:nvPr/>
        </p:nvCxnSpPr>
        <p:spPr>
          <a:xfrm flipV="1">
            <a:off x="5778938" y="4327484"/>
            <a:ext cx="308397" cy="709915"/>
          </a:xfrm>
          <a:prstGeom prst="bentConnector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3" name="肘形连接符 62">
            <a:extLst>
              <a:ext uri="{FF2B5EF4-FFF2-40B4-BE49-F238E27FC236}">
                <a16:creationId xmlns:a16="http://schemas.microsoft.com/office/drawing/2014/main" id="{767E4722-A51D-EA4B-B361-1E9ECA47D456}"/>
              </a:ext>
            </a:extLst>
          </p:cNvPr>
          <p:cNvCxnSpPr>
            <a:stCxn id="18" idx="3"/>
            <a:endCxn id="19" idx="1"/>
          </p:cNvCxnSpPr>
          <p:nvPr/>
        </p:nvCxnSpPr>
        <p:spPr>
          <a:xfrm flipV="1">
            <a:off x="6606267" y="3429000"/>
            <a:ext cx="365096" cy="898484"/>
          </a:xfrm>
          <a:prstGeom prst="bentConnector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5" name="肘形连接符 64">
            <a:extLst>
              <a:ext uri="{FF2B5EF4-FFF2-40B4-BE49-F238E27FC236}">
                <a16:creationId xmlns:a16="http://schemas.microsoft.com/office/drawing/2014/main" id="{35E3FEF1-8B28-664E-9AED-8D685163A964}"/>
              </a:ext>
            </a:extLst>
          </p:cNvPr>
          <p:cNvCxnSpPr>
            <a:stCxn id="20" idx="3"/>
            <a:endCxn id="22" idx="1"/>
          </p:cNvCxnSpPr>
          <p:nvPr/>
        </p:nvCxnSpPr>
        <p:spPr>
          <a:xfrm flipV="1">
            <a:off x="7490295" y="2464925"/>
            <a:ext cx="365096" cy="964075"/>
          </a:xfrm>
          <a:prstGeom prst="bentConnector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7" name="肘形连接符 66">
            <a:extLst>
              <a:ext uri="{FF2B5EF4-FFF2-40B4-BE49-F238E27FC236}">
                <a16:creationId xmlns:a16="http://schemas.microsoft.com/office/drawing/2014/main" id="{2B99CFAB-7C11-6E47-9624-AE335C8AEC9D}"/>
              </a:ext>
            </a:extLst>
          </p:cNvPr>
          <p:cNvCxnSpPr>
            <a:stCxn id="8" idx="3"/>
            <a:endCxn id="22" idx="1"/>
          </p:cNvCxnSpPr>
          <p:nvPr/>
        </p:nvCxnSpPr>
        <p:spPr>
          <a:xfrm flipV="1">
            <a:off x="2423461" y="2464925"/>
            <a:ext cx="5431930" cy="964075"/>
          </a:xfrm>
          <a:prstGeom prst="bentConnector3">
            <a:avLst>
              <a:gd name="adj1" fmla="val 3121"/>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70" name="肘形连接符 69">
            <a:extLst>
              <a:ext uri="{FF2B5EF4-FFF2-40B4-BE49-F238E27FC236}">
                <a16:creationId xmlns:a16="http://schemas.microsoft.com/office/drawing/2014/main" id="{6DABE5D2-2B3A-9E42-B6B7-9E363B3FB71F}"/>
              </a:ext>
            </a:extLst>
          </p:cNvPr>
          <p:cNvCxnSpPr>
            <a:stCxn id="10" idx="3"/>
            <a:endCxn id="19" idx="1"/>
          </p:cNvCxnSpPr>
          <p:nvPr/>
        </p:nvCxnSpPr>
        <p:spPr>
          <a:xfrm flipV="1">
            <a:off x="3276623" y="3429000"/>
            <a:ext cx="3694740" cy="872924"/>
          </a:xfrm>
          <a:prstGeom prst="bentConnector3">
            <a:avLst>
              <a:gd name="adj1" fmla="val 4575"/>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73" name="肘形连接符 72">
            <a:extLst>
              <a:ext uri="{FF2B5EF4-FFF2-40B4-BE49-F238E27FC236}">
                <a16:creationId xmlns:a16="http://schemas.microsoft.com/office/drawing/2014/main" id="{C687CF40-0723-DB48-B33A-ED6589199948}"/>
              </a:ext>
            </a:extLst>
          </p:cNvPr>
          <p:cNvCxnSpPr>
            <a:stCxn id="12" idx="3"/>
            <a:endCxn id="17" idx="1"/>
          </p:cNvCxnSpPr>
          <p:nvPr/>
        </p:nvCxnSpPr>
        <p:spPr>
          <a:xfrm flipV="1">
            <a:off x="4133381" y="4327484"/>
            <a:ext cx="1953954" cy="709915"/>
          </a:xfrm>
          <a:prstGeom prst="bentConnector3">
            <a:avLst>
              <a:gd name="adj1" fmla="val 7349"/>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76" name="肘形连接符 75">
            <a:extLst>
              <a:ext uri="{FF2B5EF4-FFF2-40B4-BE49-F238E27FC236}">
                <a16:creationId xmlns:a16="http://schemas.microsoft.com/office/drawing/2014/main" id="{7574983C-681F-5B4A-965E-58295FB179EF}"/>
              </a:ext>
            </a:extLst>
          </p:cNvPr>
          <p:cNvCxnSpPr>
            <a:stCxn id="13" idx="3"/>
            <a:endCxn id="15" idx="1"/>
          </p:cNvCxnSpPr>
          <p:nvPr/>
        </p:nvCxnSpPr>
        <p:spPr>
          <a:xfrm flipV="1">
            <a:off x="4592517" y="5037399"/>
            <a:ext cx="667489" cy="457683"/>
          </a:xfrm>
          <a:prstGeom prst="bentConnector3">
            <a:avLst>
              <a:gd name="adj1" fmla="val 8383"/>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sp>
        <p:nvSpPr>
          <p:cNvPr id="78" name="文本框 77">
            <a:extLst>
              <a:ext uri="{FF2B5EF4-FFF2-40B4-BE49-F238E27FC236}">
                <a16:creationId xmlns:a16="http://schemas.microsoft.com/office/drawing/2014/main" id="{D558EE2A-F0B7-E940-A26A-8405FC602061}"/>
              </a:ext>
            </a:extLst>
          </p:cNvPr>
          <p:cNvSpPr txBox="1"/>
          <p:nvPr/>
        </p:nvSpPr>
        <p:spPr>
          <a:xfrm>
            <a:off x="993490" y="1230470"/>
            <a:ext cx="269626" cy="461665"/>
          </a:xfrm>
          <a:prstGeom prst="rect">
            <a:avLst/>
          </a:prstGeom>
          <a:noFill/>
        </p:spPr>
        <p:txBody>
          <a:bodyPr wrap="none" rtlCol="0">
            <a:spAutoFit/>
          </a:bodyPr>
          <a:lstStyle/>
          <a:p>
            <a:r>
              <a:rPr kumimoji="1" lang="en-US" altLang="zh-CN" sz="1200" dirty="0"/>
              <a:t>1</a:t>
            </a:r>
          </a:p>
          <a:p>
            <a:endParaRPr kumimoji="1" lang="zh-CN" altLang="en-US" sz="1200" dirty="0"/>
          </a:p>
        </p:txBody>
      </p:sp>
      <p:sp>
        <p:nvSpPr>
          <p:cNvPr id="79" name="文本框 78">
            <a:extLst>
              <a:ext uri="{FF2B5EF4-FFF2-40B4-BE49-F238E27FC236}">
                <a16:creationId xmlns:a16="http://schemas.microsoft.com/office/drawing/2014/main" id="{C2F9EAB9-2D46-4144-8B44-1159B9019246}"/>
              </a:ext>
            </a:extLst>
          </p:cNvPr>
          <p:cNvSpPr txBox="1"/>
          <p:nvPr/>
        </p:nvSpPr>
        <p:spPr>
          <a:xfrm>
            <a:off x="8626029" y="1212626"/>
            <a:ext cx="269626" cy="461665"/>
          </a:xfrm>
          <a:prstGeom prst="rect">
            <a:avLst/>
          </a:prstGeom>
          <a:noFill/>
        </p:spPr>
        <p:txBody>
          <a:bodyPr wrap="none" rtlCol="0">
            <a:spAutoFit/>
          </a:bodyPr>
          <a:lstStyle/>
          <a:p>
            <a:r>
              <a:rPr kumimoji="1" lang="en-US" altLang="zh-CN" sz="1200" dirty="0"/>
              <a:t>1</a:t>
            </a:r>
          </a:p>
          <a:p>
            <a:endParaRPr kumimoji="1" lang="zh-CN" altLang="en-US" sz="1200" dirty="0"/>
          </a:p>
        </p:txBody>
      </p:sp>
      <p:sp>
        <p:nvSpPr>
          <p:cNvPr id="80" name="文本框 79">
            <a:extLst>
              <a:ext uri="{FF2B5EF4-FFF2-40B4-BE49-F238E27FC236}">
                <a16:creationId xmlns:a16="http://schemas.microsoft.com/office/drawing/2014/main" id="{EC81BD9D-45E5-6F43-832F-5A4256D6F7CA}"/>
              </a:ext>
            </a:extLst>
          </p:cNvPr>
          <p:cNvSpPr txBox="1"/>
          <p:nvPr/>
        </p:nvSpPr>
        <p:spPr>
          <a:xfrm>
            <a:off x="1273426" y="1230470"/>
            <a:ext cx="354584" cy="276999"/>
          </a:xfrm>
          <a:prstGeom prst="rect">
            <a:avLst/>
          </a:prstGeom>
          <a:noFill/>
        </p:spPr>
        <p:txBody>
          <a:bodyPr wrap="none" rtlCol="0">
            <a:spAutoFit/>
          </a:bodyPr>
          <a:lstStyle/>
          <a:p>
            <a:r>
              <a:rPr kumimoji="1" lang="en-US" altLang="zh-CN" sz="1200" dirty="0"/>
              <a:t>32</a:t>
            </a:r>
            <a:endParaRPr kumimoji="1" lang="zh-CN" altLang="en-US" sz="1200" dirty="0"/>
          </a:p>
        </p:txBody>
      </p:sp>
      <p:sp>
        <p:nvSpPr>
          <p:cNvPr id="83" name="文本框 82">
            <a:extLst>
              <a:ext uri="{FF2B5EF4-FFF2-40B4-BE49-F238E27FC236}">
                <a16:creationId xmlns:a16="http://schemas.microsoft.com/office/drawing/2014/main" id="{D35D66B1-B555-D94F-81F3-AEECBF804C95}"/>
              </a:ext>
            </a:extLst>
          </p:cNvPr>
          <p:cNvSpPr txBox="1"/>
          <p:nvPr/>
        </p:nvSpPr>
        <p:spPr>
          <a:xfrm>
            <a:off x="1818870" y="2442520"/>
            <a:ext cx="354584" cy="276999"/>
          </a:xfrm>
          <a:prstGeom prst="rect">
            <a:avLst/>
          </a:prstGeom>
          <a:noFill/>
        </p:spPr>
        <p:txBody>
          <a:bodyPr wrap="none" rtlCol="0">
            <a:spAutoFit/>
          </a:bodyPr>
          <a:lstStyle/>
          <a:p>
            <a:r>
              <a:rPr kumimoji="1" lang="en-US" altLang="zh-CN" sz="1200" dirty="0"/>
              <a:t>32</a:t>
            </a:r>
            <a:endParaRPr kumimoji="1" lang="zh-CN" altLang="en-US" sz="1200" dirty="0"/>
          </a:p>
        </p:txBody>
      </p:sp>
      <p:sp>
        <p:nvSpPr>
          <p:cNvPr id="84" name="文本框 83">
            <a:extLst>
              <a:ext uri="{FF2B5EF4-FFF2-40B4-BE49-F238E27FC236}">
                <a16:creationId xmlns:a16="http://schemas.microsoft.com/office/drawing/2014/main" id="{8D63718D-B93A-4E40-A6DD-492F78BDD07A}"/>
              </a:ext>
            </a:extLst>
          </p:cNvPr>
          <p:cNvSpPr txBox="1"/>
          <p:nvPr/>
        </p:nvSpPr>
        <p:spPr>
          <a:xfrm>
            <a:off x="2678313" y="3609684"/>
            <a:ext cx="354584" cy="276999"/>
          </a:xfrm>
          <a:prstGeom prst="rect">
            <a:avLst/>
          </a:prstGeom>
          <a:noFill/>
        </p:spPr>
        <p:txBody>
          <a:bodyPr wrap="none" rtlCol="0">
            <a:spAutoFit/>
          </a:bodyPr>
          <a:lstStyle/>
          <a:p>
            <a:r>
              <a:rPr lang="en-US" altLang="zh-CN" sz="1200" dirty="0"/>
              <a:t>64</a:t>
            </a:r>
            <a:endParaRPr kumimoji="1" lang="zh-CN" altLang="en-US" sz="1200" dirty="0"/>
          </a:p>
        </p:txBody>
      </p:sp>
      <p:sp>
        <p:nvSpPr>
          <p:cNvPr id="85" name="文本框 84">
            <a:extLst>
              <a:ext uri="{FF2B5EF4-FFF2-40B4-BE49-F238E27FC236}">
                <a16:creationId xmlns:a16="http://schemas.microsoft.com/office/drawing/2014/main" id="{0A5D59A0-203A-F04A-9A6B-BEB6321A18E8}"/>
              </a:ext>
            </a:extLst>
          </p:cNvPr>
          <p:cNvSpPr txBox="1"/>
          <p:nvPr/>
        </p:nvSpPr>
        <p:spPr>
          <a:xfrm>
            <a:off x="3540647" y="4348988"/>
            <a:ext cx="354584" cy="276999"/>
          </a:xfrm>
          <a:prstGeom prst="rect">
            <a:avLst/>
          </a:prstGeom>
          <a:noFill/>
        </p:spPr>
        <p:txBody>
          <a:bodyPr wrap="none" rtlCol="0">
            <a:spAutoFit/>
          </a:bodyPr>
          <a:lstStyle/>
          <a:p>
            <a:r>
              <a:rPr kumimoji="1" lang="en-US" altLang="zh-CN" sz="1200" dirty="0"/>
              <a:t>96</a:t>
            </a:r>
            <a:endParaRPr kumimoji="1" lang="zh-CN" altLang="en-US" sz="1200" dirty="0"/>
          </a:p>
        </p:txBody>
      </p:sp>
      <p:sp>
        <p:nvSpPr>
          <p:cNvPr id="86" name="文本框 85">
            <a:extLst>
              <a:ext uri="{FF2B5EF4-FFF2-40B4-BE49-F238E27FC236}">
                <a16:creationId xmlns:a16="http://schemas.microsoft.com/office/drawing/2014/main" id="{3FD41963-4CC1-634A-A197-8A75406D0AB3}"/>
              </a:ext>
            </a:extLst>
          </p:cNvPr>
          <p:cNvSpPr txBox="1"/>
          <p:nvPr/>
        </p:nvSpPr>
        <p:spPr>
          <a:xfrm>
            <a:off x="3035059" y="3609684"/>
            <a:ext cx="354584" cy="276999"/>
          </a:xfrm>
          <a:prstGeom prst="rect">
            <a:avLst/>
          </a:prstGeom>
          <a:noFill/>
        </p:spPr>
        <p:txBody>
          <a:bodyPr wrap="none" rtlCol="0">
            <a:spAutoFit/>
          </a:bodyPr>
          <a:lstStyle/>
          <a:p>
            <a:r>
              <a:rPr kumimoji="1" lang="en-US" altLang="zh-CN" sz="1200" dirty="0"/>
              <a:t>9</a:t>
            </a:r>
            <a:r>
              <a:rPr lang="en-US" altLang="zh-CN" sz="1200" dirty="0"/>
              <a:t>6</a:t>
            </a:r>
            <a:endParaRPr kumimoji="1" lang="zh-CN" altLang="en-US" sz="1200" dirty="0"/>
          </a:p>
        </p:txBody>
      </p:sp>
      <p:sp>
        <p:nvSpPr>
          <p:cNvPr id="87" name="文本框 86">
            <a:extLst>
              <a:ext uri="{FF2B5EF4-FFF2-40B4-BE49-F238E27FC236}">
                <a16:creationId xmlns:a16="http://schemas.microsoft.com/office/drawing/2014/main" id="{E7DDE82C-4891-764F-9905-EA3DC9ED3B7F}"/>
              </a:ext>
            </a:extLst>
          </p:cNvPr>
          <p:cNvSpPr txBox="1"/>
          <p:nvPr/>
        </p:nvSpPr>
        <p:spPr>
          <a:xfrm>
            <a:off x="2148562" y="2442520"/>
            <a:ext cx="354584" cy="276999"/>
          </a:xfrm>
          <a:prstGeom prst="rect">
            <a:avLst/>
          </a:prstGeom>
          <a:noFill/>
        </p:spPr>
        <p:txBody>
          <a:bodyPr wrap="none" rtlCol="0">
            <a:spAutoFit/>
          </a:bodyPr>
          <a:lstStyle/>
          <a:p>
            <a:r>
              <a:rPr kumimoji="1" lang="en-US" altLang="zh-CN" sz="1200" dirty="0"/>
              <a:t>64</a:t>
            </a:r>
            <a:endParaRPr kumimoji="1" lang="zh-CN" altLang="en-US" sz="1200" dirty="0"/>
          </a:p>
        </p:txBody>
      </p:sp>
      <p:sp>
        <p:nvSpPr>
          <p:cNvPr id="88" name="文本框 87">
            <a:extLst>
              <a:ext uri="{FF2B5EF4-FFF2-40B4-BE49-F238E27FC236}">
                <a16:creationId xmlns:a16="http://schemas.microsoft.com/office/drawing/2014/main" id="{52898FA0-7AD9-C246-919E-4C59DA927E9B}"/>
              </a:ext>
            </a:extLst>
          </p:cNvPr>
          <p:cNvSpPr txBox="1"/>
          <p:nvPr/>
        </p:nvSpPr>
        <p:spPr>
          <a:xfrm>
            <a:off x="4274202" y="5048988"/>
            <a:ext cx="439544" cy="276999"/>
          </a:xfrm>
          <a:prstGeom prst="rect">
            <a:avLst/>
          </a:prstGeom>
          <a:noFill/>
        </p:spPr>
        <p:txBody>
          <a:bodyPr wrap="none" rtlCol="0">
            <a:spAutoFit/>
          </a:bodyPr>
          <a:lstStyle/>
          <a:p>
            <a:r>
              <a:rPr lang="en-US" altLang="zh-CN" sz="1200" dirty="0"/>
              <a:t>128</a:t>
            </a:r>
            <a:endParaRPr kumimoji="1" lang="zh-CN" altLang="en-US" sz="1200" dirty="0"/>
          </a:p>
        </p:txBody>
      </p:sp>
      <p:sp>
        <p:nvSpPr>
          <p:cNvPr id="89" name="文本框 88">
            <a:extLst>
              <a:ext uri="{FF2B5EF4-FFF2-40B4-BE49-F238E27FC236}">
                <a16:creationId xmlns:a16="http://schemas.microsoft.com/office/drawing/2014/main" id="{84985312-7024-DF44-ABF6-8A3AED56C094}"/>
              </a:ext>
            </a:extLst>
          </p:cNvPr>
          <p:cNvSpPr txBox="1"/>
          <p:nvPr/>
        </p:nvSpPr>
        <p:spPr>
          <a:xfrm>
            <a:off x="4628254" y="5037398"/>
            <a:ext cx="439544" cy="276999"/>
          </a:xfrm>
          <a:prstGeom prst="rect">
            <a:avLst/>
          </a:prstGeom>
          <a:noFill/>
        </p:spPr>
        <p:txBody>
          <a:bodyPr wrap="none" rtlCol="0">
            <a:spAutoFit/>
          </a:bodyPr>
          <a:lstStyle/>
          <a:p>
            <a:r>
              <a:rPr lang="en-US" altLang="zh-CN" sz="1200" dirty="0"/>
              <a:t>160</a:t>
            </a:r>
            <a:endParaRPr kumimoji="1" lang="zh-CN" altLang="en-US" sz="1200" dirty="0"/>
          </a:p>
        </p:txBody>
      </p:sp>
      <p:sp>
        <p:nvSpPr>
          <p:cNvPr id="90" name="文本框 89">
            <a:extLst>
              <a:ext uri="{FF2B5EF4-FFF2-40B4-BE49-F238E27FC236}">
                <a16:creationId xmlns:a16="http://schemas.microsoft.com/office/drawing/2014/main" id="{57EC5E7C-4C80-7A4B-BC2B-83E83E3F390A}"/>
              </a:ext>
            </a:extLst>
          </p:cNvPr>
          <p:cNvSpPr txBox="1"/>
          <p:nvPr/>
        </p:nvSpPr>
        <p:spPr>
          <a:xfrm>
            <a:off x="5135101" y="4348988"/>
            <a:ext cx="439544" cy="276999"/>
          </a:xfrm>
          <a:prstGeom prst="rect">
            <a:avLst/>
          </a:prstGeom>
          <a:noFill/>
        </p:spPr>
        <p:txBody>
          <a:bodyPr wrap="none" rtlCol="0">
            <a:spAutoFit/>
          </a:bodyPr>
          <a:lstStyle/>
          <a:p>
            <a:r>
              <a:rPr lang="en-US" altLang="zh-CN" sz="1200" dirty="0"/>
              <a:t>160</a:t>
            </a:r>
            <a:endParaRPr kumimoji="1" lang="zh-CN" altLang="en-US" sz="1200" dirty="0"/>
          </a:p>
        </p:txBody>
      </p:sp>
      <p:sp>
        <p:nvSpPr>
          <p:cNvPr id="91" name="文本框 90">
            <a:extLst>
              <a:ext uri="{FF2B5EF4-FFF2-40B4-BE49-F238E27FC236}">
                <a16:creationId xmlns:a16="http://schemas.microsoft.com/office/drawing/2014/main" id="{F51D1965-95BE-2D4F-99BB-669F6E0F3114}"/>
              </a:ext>
            </a:extLst>
          </p:cNvPr>
          <p:cNvSpPr txBox="1"/>
          <p:nvPr/>
        </p:nvSpPr>
        <p:spPr>
          <a:xfrm>
            <a:off x="5473716" y="4348988"/>
            <a:ext cx="439544" cy="276999"/>
          </a:xfrm>
          <a:prstGeom prst="rect">
            <a:avLst/>
          </a:prstGeom>
          <a:noFill/>
        </p:spPr>
        <p:txBody>
          <a:bodyPr wrap="none" rtlCol="0">
            <a:spAutoFit/>
          </a:bodyPr>
          <a:lstStyle/>
          <a:p>
            <a:r>
              <a:rPr lang="en-US" altLang="zh-CN" sz="1200" dirty="0"/>
              <a:t>128</a:t>
            </a:r>
            <a:endParaRPr kumimoji="1" lang="zh-CN" altLang="en-US" sz="1200" dirty="0"/>
          </a:p>
        </p:txBody>
      </p:sp>
      <p:sp>
        <p:nvSpPr>
          <p:cNvPr id="92" name="文本框 91">
            <a:extLst>
              <a:ext uri="{FF2B5EF4-FFF2-40B4-BE49-F238E27FC236}">
                <a16:creationId xmlns:a16="http://schemas.microsoft.com/office/drawing/2014/main" id="{1720BAF2-3FC5-7542-AC60-3F4DD8F5F3C0}"/>
              </a:ext>
            </a:extLst>
          </p:cNvPr>
          <p:cNvSpPr txBox="1"/>
          <p:nvPr/>
        </p:nvSpPr>
        <p:spPr>
          <a:xfrm>
            <a:off x="5959196" y="3636363"/>
            <a:ext cx="439544" cy="276999"/>
          </a:xfrm>
          <a:prstGeom prst="rect">
            <a:avLst/>
          </a:prstGeom>
          <a:noFill/>
        </p:spPr>
        <p:txBody>
          <a:bodyPr wrap="none" rtlCol="0">
            <a:spAutoFit/>
          </a:bodyPr>
          <a:lstStyle/>
          <a:p>
            <a:r>
              <a:rPr lang="en-US" altLang="zh-CN" sz="1200" dirty="0"/>
              <a:t>128</a:t>
            </a:r>
            <a:endParaRPr kumimoji="1" lang="zh-CN" altLang="en-US" sz="1200" dirty="0"/>
          </a:p>
        </p:txBody>
      </p:sp>
      <p:sp>
        <p:nvSpPr>
          <p:cNvPr id="93" name="文本框 92">
            <a:extLst>
              <a:ext uri="{FF2B5EF4-FFF2-40B4-BE49-F238E27FC236}">
                <a16:creationId xmlns:a16="http://schemas.microsoft.com/office/drawing/2014/main" id="{A784E943-AC57-CE41-A8E7-F8D0BCED8594}"/>
              </a:ext>
            </a:extLst>
          </p:cNvPr>
          <p:cNvSpPr txBox="1"/>
          <p:nvPr/>
        </p:nvSpPr>
        <p:spPr>
          <a:xfrm>
            <a:off x="6354508" y="3633417"/>
            <a:ext cx="354584" cy="276999"/>
          </a:xfrm>
          <a:prstGeom prst="rect">
            <a:avLst/>
          </a:prstGeom>
          <a:noFill/>
        </p:spPr>
        <p:txBody>
          <a:bodyPr wrap="none" rtlCol="0">
            <a:spAutoFit/>
          </a:bodyPr>
          <a:lstStyle/>
          <a:p>
            <a:r>
              <a:rPr lang="en-US" altLang="zh-CN" sz="1200" dirty="0"/>
              <a:t>96</a:t>
            </a:r>
            <a:endParaRPr kumimoji="1" lang="zh-CN" altLang="en-US" sz="1200" dirty="0"/>
          </a:p>
        </p:txBody>
      </p:sp>
      <p:sp>
        <p:nvSpPr>
          <p:cNvPr id="95" name="文本框 94">
            <a:extLst>
              <a:ext uri="{FF2B5EF4-FFF2-40B4-BE49-F238E27FC236}">
                <a16:creationId xmlns:a16="http://schemas.microsoft.com/office/drawing/2014/main" id="{E1176529-D24E-C744-89D5-719DA499C8EC}"/>
              </a:ext>
            </a:extLst>
          </p:cNvPr>
          <p:cNvSpPr txBox="1"/>
          <p:nvPr/>
        </p:nvSpPr>
        <p:spPr>
          <a:xfrm>
            <a:off x="6898581" y="2464923"/>
            <a:ext cx="354584" cy="276999"/>
          </a:xfrm>
          <a:prstGeom prst="rect">
            <a:avLst/>
          </a:prstGeom>
          <a:noFill/>
        </p:spPr>
        <p:txBody>
          <a:bodyPr wrap="none" rtlCol="0">
            <a:spAutoFit/>
          </a:bodyPr>
          <a:lstStyle/>
          <a:p>
            <a:r>
              <a:rPr lang="en-US" altLang="zh-CN" sz="1200" dirty="0"/>
              <a:t>96</a:t>
            </a:r>
            <a:endParaRPr kumimoji="1" lang="zh-CN" altLang="en-US" sz="1200" dirty="0"/>
          </a:p>
        </p:txBody>
      </p:sp>
      <p:sp>
        <p:nvSpPr>
          <p:cNvPr id="96" name="文本框 95">
            <a:extLst>
              <a:ext uri="{FF2B5EF4-FFF2-40B4-BE49-F238E27FC236}">
                <a16:creationId xmlns:a16="http://schemas.microsoft.com/office/drawing/2014/main" id="{332AC93E-6FC9-BA44-97D9-5843D2368C19}"/>
              </a:ext>
            </a:extLst>
          </p:cNvPr>
          <p:cNvSpPr txBox="1"/>
          <p:nvPr/>
        </p:nvSpPr>
        <p:spPr>
          <a:xfrm>
            <a:off x="7227095" y="2464923"/>
            <a:ext cx="354584" cy="276999"/>
          </a:xfrm>
          <a:prstGeom prst="rect">
            <a:avLst/>
          </a:prstGeom>
          <a:noFill/>
        </p:spPr>
        <p:txBody>
          <a:bodyPr wrap="none" rtlCol="0">
            <a:spAutoFit/>
          </a:bodyPr>
          <a:lstStyle/>
          <a:p>
            <a:r>
              <a:rPr lang="en-US" altLang="zh-CN" sz="1200" dirty="0"/>
              <a:t>64</a:t>
            </a:r>
            <a:endParaRPr kumimoji="1" lang="zh-CN" altLang="en-US" sz="1200" dirty="0"/>
          </a:p>
        </p:txBody>
      </p:sp>
      <p:sp>
        <p:nvSpPr>
          <p:cNvPr id="97" name="文本框 96">
            <a:extLst>
              <a:ext uri="{FF2B5EF4-FFF2-40B4-BE49-F238E27FC236}">
                <a16:creationId xmlns:a16="http://schemas.microsoft.com/office/drawing/2014/main" id="{5B07203D-52C7-EC4D-BB7F-EF6B54F40D3D}"/>
              </a:ext>
            </a:extLst>
          </p:cNvPr>
          <p:cNvSpPr txBox="1"/>
          <p:nvPr/>
        </p:nvSpPr>
        <p:spPr>
          <a:xfrm>
            <a:off x="7777154" y="1231747"/>
            <a:ext cx="354584" cy="276999"/>
          </a:xfrm>
          <a:prstGeom prst="rect">
            <a:avLst/>
          </a:prstGeom>
          <a:noFill/>
        </p:spPr>
        <p:txBody>
          <a:bodyPr wrap="none" rtlCol="0">
            <a:spAutoFit/>
          </a:bodyPr>
          <a:lstStyle/>
          <a:p>
            <a:r>
              <a:rPr lang="en-US" altLang="zh-CN" sz="1200" dirty="0"/>
              <a:t>64</a:t>
            </a:r>
            <a:endParaRPr kumimoji="1" lang="zh-CN" altLang="en-US" sz="1200" dirty="0"/>
          </a:p>
        </p:txBody>
      </p:sp>
      <p:sp>
        <p:nvSpPr>
          <p:cNvPr id="98" name="文本框 97">
            <a:extLst>
              <a:ext uri="{FF2B5EF4-FFF2-40B4-BE49-F238E27FC236}">
                <a16:creationId xmlns:a16="http://schemas.microsoft.com/office/drawing/2014/main" id="{4F70C3C5-DC77-3341-93DF-62907611EA07}"/>
              </a:ext>
            </a:extLst>
          </p:cNvPr>
          <p:cNvSpPr txBox="1"/>
          <p:nvPr/>
        </p:nvSpPr>
        <p:spPr>
          <a:xfrm>
            <a:off x="8209975" y="1230470"/>
            <a:ext cx="354584" cy="276999"/>
          </a:xfrm>
          <a:prstGeom prst="rect">
            <a:avLst/>
          </a:prstGeom>
          <a:noFill/>
        </p:spPr>
        <p:txBody>
          <a:bodyPr wrap="none" rtlCol="0">
            <a:spAutoFit/>
          </a:bodyPr>
          <a:lstStyle/>
          <a:p>
            <a:r>
              <a:rPr kumimoji="1" lang="en-US" altLang="zh-CN" sz="1200" dirty="0"/>
              <a:t>32</a:t>
            </a:r>
            <a:endParaRPr kumimoji="1" lang="zh-CN" altLang="en-US" sz="1200" dirty="0"/>
          </a:p>
        </p:txBody>
      </p:sp>
      <p:sp>
        <p:nvSpPr>
          <p:cNvPr id="99" name="文本框 98">
            <a:extLst>
              <a:ext uri="{FF2B5EF4-FFF2-40B4-BE49-F238E27FC236}">
                <a16:creationId xmlns:a16="http://schemas.microsoft.com/office/drawing/2014/main" id="{078FBB44-B2D6-2940-AED8-7EB83DED258D}"/>
              </a:ext>
            </a:extLst>
          </p:cNvPr>
          <p:cNvSpPr txBox="1"/>
          <p:nvPr/>
        </p:nvSpPr>
        <p:spPr>
          <a:xfrm>
            <a:off x="3821976" y="4342511"/>
            <a:ext cx="439544" cy="276999"/>
          </a:xfrm>
          <a:prstGeom prst="rect">
            <a:avLst/>
          </a:prstGeom>
          <a:noFill/>
        </p:spPr>
        <p:txBody>
          <a:bodyPr wrap="none" rtlCol="0">
            <a:spAutoFit/>
          </a:bodyPr>
          <a:lstStyle/>
          <a:p>
            <a:r>
              <a:rPr lang="en-US" altLang="zh-CN" sz="1200" dirty="0"/>
              <a:t>128</a:t>
            </a:r>
            <a:endParaRPr kumimoji="1" lang="zh-CN" altLang="en-US" sz="1200" dirty="0"/>
          </a:p>
        </p:txBody>
      </p:sp>
      <p:sp>
        <p:nvSpPr>
          <p:cNvPr id="102" name="文本框 101">
            <a:extLst>
              <a:ext uri="{FF2B5EF4-FFF2-40B4-BE49-F238E27FC236}">
                <a16:creationId xmlns:a16="http://schemas.microsoft.com/office/drawing/2014/main" id="{3C109508-EAFF-F84F-9BA6-426B998A67B8}"/>
              </a:ext>
            </a:extLst>
          </p:cNvPr>
          <p:cNvSpPr txBox="1"/>
          <p:nvPr/>
        </p:nvSpPr>
        <p:spPr>
          <a:xfrm>
            <a:off x="6661255" y="5082629"/>
            <a:ext cx="2759089" cy="600164"/>
          </a:xfrm>
          <a:prstGeom prst="rect">
            <a:avLst/>
          </a:prstGeom>
          <a:noFill/>
        </p:spPr>
        <p:txBody>
          <a:bodyPr wrap="none" rtlCol="0">
            <a:spAutoFit/>
          </a:bodyPr>
          <a:lstStyle/>
          <a:p>
            <a:r>
              <a:rPr kumimoji="1" lang="en-US" altLang="zh-CN" sz="1100" dirty="0"/>
              <a:t>Conv</a:t>
            </a:r>
            <a:r>
              <a:rPr kumimoji="1" lang="zh-CN" altLang="en-US" sz="1100" dirty="0"/>
              <a:t> </a:t>
            </a:r>
            <a:r>
              <a:rPr kumimoji="1" lang="en-US" altLang="zh-CN" sz="1100" dirty="0"/>
              <a:t>(stride</a:t>
            </a:r>
            <a:r>
              <a:rPr kumimoji="1" lang="zh-CN" altLang="en-US" sz="1100" dirty="0"/>
              <a:t> </a:t>
            </a:r>
            <a:r>
              <a:rPr kumimoji="1" lang="en-US" altLang="zh-CN" sz="1100" dirty="0"/>
              <a:t>1)</a:t>
            </a:r>
            <a:r>
              <a:rPr kumimoji="1" lang="zh-CN" altLang="en-US" sz="1100" dirty="0"/>
              <a:t> </a:t>
            </a:r>
            <a:r>
              <a:rPr kumimoji="1" lang="en-US" altLang="zh-CN" sz="1100" dirty="0"/>
              <a:t>k3</a:t>
            </a:r>
          </a:p>
          <a:p>
            <a:r>
              <a:rPr kumimoji="1" lang="en-US" altLang="zh-CN" sz="1100" dirty="0"/>
              <a:t>Conv</a:t>
            </a:r>
            <a:r>
              <a:rPr kumimoji="1" lang="zh-CN" altLang="en-US" sz="1100" dirty="0"/>
              <a:t> </a:t>
            </a:r>
            <a:r>
              <a:rPr kumimoji="1" lang="en-US" altLang="zh-CN" sz="1100" dirty="0"/>
              <a:t>(stride</a:t>
            </a:r>
            <a:r>
              <a:rPr kumimoji="1" lang="zh-CN" altLang="en-US" sz="1100" dirty="0"/>
              <a:t> </a:t>
            </a:r>
            <a:r>
              <a:rPr kumimoji="1" lang="en-US" altLang="zh-CN" sz="1100" dirty="0"/>
              <a:t>2)</a:t>
            </a:r>
            <a:r>
              <a:rPr kumimoji="1" lang="zh-CN" altLang="en-US" sz="1100" dirty="0"/>
              <a:t> </a:t>
            </a:r>
            <a:r>
              <a:rPr kumimoji="1" lang="en-US" altLang="zh-CN" sz="1100" dirty="0"/>
              <a:t>k3</a:t>
            </a:r>
          </a:p>
          <a:p>
            <a:r>
              <a:rPr kumimoji="1" lang="en-US" altLang="zh-CN" sz="1100" dirty="0"/>
              <a:t>Concat</a:t>
            </a:r>
            <a:r>
              <a:rPr kumimoji="1" lang="zh-CN" altLang="en-US" sz="1100" dirty="0"/>
              <a:t> </a:t>
            </a:r>
            <a:r>
              <a:rPr kumimoji="1" lang="en-US" altLang="zh-CN" sz="1100" dirty="0"/>
              <a:t>and</a:t>
            </a:r>
            <a:r>
              <a:rPr kumimoji="1" lang="zh-CN" altLang="en-US" sz="1100" dirty="0"/>
              <a:t> </a:t>
            </a:r>
            <a:r>
              <a:rPr kumimoji="1" lang="en-US" altLang="zh-CN" sz="1100" dirty="0"/>
              <a:t>transposed</a:t>
            </a:r>
            <a:r>
              <a:rPr kumimoji="1" lang="zh-CN" altLang="en-US" sz="1100" dirty="0"/>
              <a:t> </a:t>
            </a:r>
            <a:r>
              <a:rPr kumimoji="1" lang="en-US" altLang="zh-CN" sz="1100" dirty="0"/>
              <a:t>conv</a:t>
            </a:r>
            <a:r>
              <a:rPr kumimoji="1" lang="zh-CN" altLang="en-US" sz="1100" dirty="0"/>
              <a:t> </a:t>
            </a:r>
            <a:r>
              <a:rPr kumimoji="1" lang="en-US" altLang="zh-CN" sz="1100" dirty="0"/>
              <a:t>(stride</a:t>
            </a:r>
            <a:r>
              <a:rPr kumimoji="1" lang="zh-CN" altLang="en-US" sz="1100" dirty="0"/>
              <a:t> </a:t>
            </a:r>
            <a:r>
              <a:rPr kumimoji="1" lang="en-US" altLang="zh-CN" sz="1100" dirty="0"/>
              <a:t>2)</a:t>
            </a:r>
            <a:r>
              <a:rPr kumimoji="1" lang="zh-CN" altLang="en-US" sz="1100" dirty="0"/>
              <a:t> </a:t>
            </a:r>
            <a:r>
              <a:rPr kumimoji="1" lang="en-US" altLang="zh-CN" sz="1100" dirty="0"/>
              <a:t>k3</a:t>
            </a:r>
            <a:endParaRPr kumimoji="1" lang="zh-CN" altLang="en-US" sz="1100" dirty="0"/>
          </a:p>
        </p:txBody>
      </p:sp>
      <p:sp>
        <p:nvSpPr>
          <p:cNvPr id="103" name="文本框 102">
            <a:extLst>
              <a:ext uri="{FF2B5EF4-FFF2-40B4-BE49-F238E27FC236}">
                <a16:creationId xmlns:a16="http://schemas.microsoft.com/office/drawing/2014/main" id="{4BAB9061-21A9-474C-B0A9-70616051CD79}"/>
              </a:ext>
            </a:extLst>
          </p:cNvPr>
          <p:cNvSpPr txBox="1"/>
          <p:nvPr/>
        </p:nvSpPr>
        <p:spPr>
          <a:xfrm rot="16200000">
            <a:off x="728169" y="3121703"/>
            <a:ext cx="518091" cy="200055"/>
          </a:xfrm>
          <a:prstGeom prst="rect">
            <a:avLst/>
          </a:prstGeom>
          <a:noFill/>
        </p:spPr>
        <p:txBody>
          <a:bodyPr wrap="none" rtlCol="0">
            <a:spAutoFit/>
          </a:bodyPr>
          <a:lstStyle/>
          <a:p>
            <a:r>
              <a:rPr kumimoji="1" lang="en-US" altLang="zh-CN" sz="700" dirty="0"/>
              <a:t>128</a:t>
            </a:r>
            <a:r>
              <a:rPr kumimoji="1" lang="zh-CN" altLang="en-US" sz="700" dirty="0"/>
              <a:t>*</a:t>
            </a:r>
            <a:r>
              <a:rPr kumimoji="1" lang="en-US" altLang="zh-CN" sz="700" dirty="0"/>
              <a:t>128</a:t>
            </a:r>
            <a:endParaRPr kumimoji="1" lang="zh-CN" altLang="en-US" sz="700" dirty="0"/>
          </a:p>
        </p:txBody>
      </p:sp>
      <p:cxnSp>
        <p:nvCxnSpPr>
          <p:cNvPr id="106" name="直线箭头连接符 105">
            <a:extLst>
              <a:ext uri="{FF2B5EF4-FFF2-40B4-BE49-F238E27FC236}">
                <a16:creationId xmlns:a16="http://schemas.microsoft.com/office/drawing/2014/main" id="{475D1DA4-A36C-2A42-AF09-CF0A8484272A}"/>
              </a:ext>
            </a:extLst>
          </p:cNvPr>
          <p:cNvCxnSpPr/>
          <p:nvPr/>
        </p:nvCxnSpPr>
        <p:spPr>
          <a:xfrm>
            <a:off x="6465059" y="5193374"/>
            <a:ext cx="24403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4277004A-77E1-5F4C-B046-EEB2C9066515}"/>
              </a:ext>
            </a:extLst>
          </p:cNvPr>
          <p:cNvCxnSpPr/>
          <p:nvPr/>
        </p:nvCxnSpPr>
        <p:spPr>
          <a:xfrm>
            <a:off x="6465059" y="5382711"/>
            <a:ext cx="244033" cy="0"/>
          </a:xfrm>
          <a:prstGeom prst="straightConnector1">
            <a:avLst/>
          </a:prstGeom>
          <a:ln w="190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B4354D9E-D35A-AF46-93D7-EA95CD3F6F78}"/>
              </a:ext>
            </a:extLst>
          </p:cNvPr>
          <p:cNvCxnSpPr/>
          <p:nvPr/>
        </p:nvCxnSpPr>
        <p:spPr>
          <a:xfrm>
            <a:off x="6460834" y="5554161"/>
            <a:ext cx="244033" cy="0"/>
          </a:xfrm>
          <a:prstGeom prst="straightConnector1">
            <a:avLst/>
          </a:prstGeom>
          <a:ln w="19050">
            <a:solidFill>
              <a:schemeClr val="accent6"/>
            </a:solidFill>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2614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7F2F720-52EA-4078-8E3B-1191DABA0CCD}"/>
              </a:ext>
            </a:extLst>
          </p:cNvPr>
          <p:cNvSpPr>
            <a:spLocks noGrp="1"/>
          </p:cNvSpPr>
          <p:nvPr>
            <p:ph type="title"/>
          </p:nvPr>
        </p:nvSpPr>
        <p:spPr/>
        <p:txBody>
          <a:bodyPr/>
          <a:lstStyle/>
          <a:p>
            <a:r>
              <a:rPr lang="ja-JP" altLang="en-US" dirty="0"/>
              <a:t>提供データの前処理</a:t>
            </a:r>
          </a:p>
        </p:txBody>
      </p:sp>
      <p:graphicFrame>
        <p:nvGraphicFramePr>
          <p:cNvPr id="2" name="表 1">
            <a:extLst>
              <a:ext uri="{FF2B5EF4-FFF2-40B4-BE49-F238E27FC236}">
                <a16:creationId xmlns:a16="http://schemas.microsoft.com/office/drawing/2014/main" id="{483B531C-CC39-4426-A11B-297CAE52D8ED}"/>
              </a:ext>
            </a:extLst>
          </p:cNvPr>
          <p:cNvGraphicFramePr>
            <a:graphicFrameLocks noGrp="1"/>
          </p:cNvGraphicFramePr>
          <p:nvPr>
            <p:extLst>
              <p:ext uri="{D42A27DB-BD31-4B8C-83A1-F6EECF244321}">
                <p14:modId xmlns:p14="http://schemas.microsoft.com/office/powerpoint/2010/main" val="2320351241"/>
              </p:ext>
            </p:extLst>
          </p:nvPr>
        </p:nvGraphicFramePr>
        <p:xfrm>
          <a:off x="1014249" y="1600008"/>
          <a:ext cx="9806151" cy="4277711"/>
        </p:xfrm>
        <a:graphic>
          <a:graphicData uri="http://schemas.openxmlformats.org/drawingml/2006/table">
            <a:tbl>
              <a:tblPr/>
              <a:tblGrid>
                <a:gridCol w="1771549">
                  <a:extLst>
                    <a:ext uri="{9D8B030D-6E8A-4147-A177-3AD203B41FA5}">
                      <a16:colId xmlns:a16="http://schemas.microsoft.com/office/drawing/2014/main" val="3663278127"/>
                    </a:ext>
                  </a:extLst>
                </a:gridCol>
                <a:gridCol w="8034602">
                  <a:extLst>
                    <a:ext uri="{9D8B030D-6E8A-4147-A177-3AD203B41FA5}">
                      <a16:colId xmlns:a16="http://schemas.microsoft.com/office/drawing/2014/main" val="2801057638"/>
                    </a:ext>
                  </a:extLst>
                </a:gridCol>
              </a:tblGrid>
              <a:tr h="633065">
                <a:tc>
                  <a:txBody>
                    <a:bodyPr/>
                    <a:lstStyle/>
                    <a:p>
                      <a:pPr algn="ctr" fontAlgn="ctr"/>
                      <a:r>
                        <a:rPr lang="ja-JP" altLang="en-US" sz="2000" b="1" i="0" u="none" strike="noStrike" dirty="0">
                          <a:solidFill>
                            <a:srgbClr val="F2F2F2"/>
                          </a:solidFill>
                          <a:effectLst/>
                          <a:latin typeface="游ゴシック" panose="020B0400000000000000" pitchFamily="50" charset="-128"/>
                          <a:ea typeface="游ゴシック" panose="020B0400000000000000" pitchFamily="50" charset="-128"/>
                        </a:rPr>
                        <a:t>項目</a:t>
                      </a:r>
                    </a:p>
                  </a:txBody>
                  <a:tcPr marL="6350" marR="6350" marT="635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tc>
                  <a:txBody>
                    <a:bodyPr/>
                    <a:lstStyle/>
                    <a:p>
                      <a:pPr algn="ctr" fontAlgn="ctr"/>
                      <a:r>
                        <a:rPr lang="ja-JP" altLang="en-US" sz="2000" b="1" i="0" u="none" strike="noStrike" dirty="0">
                          <a:solidFill>
                            <a:srgbClr val="F2F2F2"/>
                          </a:solidFill>
                          <a:effectLst/>
                          <a:latin typeface="游ゴシック" panose="020B0400000000000000" pitchFamily="50" charset="-128"/>
                          <a:ea typeface="游ゴシック" panose="020B0400000000000000" pitchFamily="50" charset="-128"/>
                        </a:rPr>
                        <a:t>内容</a:t>
                      </a:r>
                    </a:p>
                  </a:txBody>
                  <a:tcPr marL="6350" marR="6350" marT="635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472C4"/>
                    </a:solidFill>
                  </a:tcPr>
                </a:tc>
                <a:extLst>
                  <a:ext uri="{0D108BD9-81ED-4DB2-BD59-A6C34878D82A}">
                    <a16:rowId xmlns:a16="http://schemas.microsoft.com/office/drawing/2014/main" val="1831950297"/>
                  </a:ext>
                </a:extLst>
              </a:tr>
              <a:tr h="705416">
                <a:tc>
                  <a:txBody>
                    <a:bodyPr/>
                    <a:lstStyle/>
                    <a:p>
                      <a:pPr algn="ctr"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使用項目</a:t>
                      </a:r>
                      <a:b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b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（カラム）</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配達乗務員コード、持出日付、個数、重量、配達予定時刻、完了時刻</a:t>
                      </a: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513096438"/>
                  </a:ext>
                </a:extLst>
              </a:tr>
              <a:tr h="325576">
                <a:tc rowSpan="3">
                  <a:txBody>
                    <a:bodyPr/>
                    <a:lstStyle/>
                    <a:p>
                      <a:pPr algn="ctr"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除外データ</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緯度経度、配達乗務員コードが欠損したもの</a:t>
                      </a: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46771423"/>
                  </a:ext>
                </a:extLst>
              </a:tr>
              <a:tr h="325576">
                <a:tc vMerge="1">
                  <a:txBody>
                    <a:bodyPr/>
                    <a:lstStyle/>
                    <a:p>
                      <a:endParaRPr kumimoji="1" lang="ja-JP" altLang="en-US"/>
                    </a:p>
                  </a:txBody>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ベテランドライバー経路分は完了時刻</a:t>
                      </a: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が</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a:t>
                      </a:r>
                      <a:r>
                        <a:rPr lang="en-US" altLang="zh-CN" sz="1600" b="0" i="0" u="none" strike="noStrike" dirty="0">
                          <a:solidFill>
                            <a:srgbClr val="000000"/>
                          </a:solidFill>
                          <a:effectLst/>
                          <a:latin typeface="游ゴシック" panose="020B0400000000000000" pitchFamily="50" charset="-128"/>
                          <a:ea typeface="游ゴシック" panose="020B0400000000000000" pitchFamily="50" charset="-128"/>
                        </a:rPr>
                        <a:t>7</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:00</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以降のデータ</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604652995"/>
                  </a:ext>
                </a:extLst>
              </a:tr>
              <a:tr h="325576">
                <a:tc vMerge="1">
                  <a:txBody>
                    <a:bodyPr/>
                    <a:lstStyle/>
                    <a:p>
                      <a:endParaRPr kumimoji="1" lang="ja-JP" altLang="en-US"/>
                    </a:p>
                  </a:txBody>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ベテランドライバー経路分は届出先が</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箇所以下のもの</a:t>
                      </a: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08347381"/>
                  </a:ext>
                </a:extLst>
              </a:tr>
              <a:tr h="325576">
                <a:tc>
                  <a:txBody>
                    <a:bodyPr/>
                    <a:lstStyle/>
                    <a:p>
                      <a:pPr algn="ctr"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欠損値の補完</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51542011"/>
                  </a:ext>
                </a:extLst>
              </a:tr>
              <a:tr h="651153">
                <a:tc>
                  <a:txBody>
                    <a:bodyPr/>
                    <a:lstStyle/>
                    <a:p>
                      <a:pPr algn="ctr"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重複データの処理</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配送日時、配達乗務員コード、緯度経度がすべて同じ場合、一つの配送とみなし、</a:t>
                      </a:r>
                      <a:b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b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「個数」、「重量」データは総和をとった</a:t>
                      </a: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409922615"/>
                  </a:ext>
                </a:extLst>
              </a:tr>
              <a:tr h="651153">
                <a:tc>
                  <a:txBody>
                    <a:bodyPr/>
                    <a:lstStyle/>
                    <a:p>
                      <a:pPr algn="ctr"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学習データ</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ルート最適化問題：</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2020</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年</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4</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月～</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2020</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年</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6</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月のデータ</a:t>
                      </a:r>
                      <a:b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b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ベテランドライバー経路分析：検証日（</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2020</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年</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6</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月</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11</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日）を除くすべての提供データ</a:t>
                      </a: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220225392"/>
                  </a:ext>
                </a:extLst>
              </a:tr>
              <a:tr h="334620">
                <a:tc>
                  <a:txBody>
                    <a:bodyPr/>
                    <a:lstStyle/>
                    <a:p>
                      <a:pPr algn="ctr" fontAlgn="ctr"/>
                      <a:r>
                        <a:rPr lang="ja-JP" altLang="en-US" sz="1600" b="0" i="0" u="none" strike="noStrike">
                          <a:solidFill>
                            <a:srgbClr val="000000"/>
                          </a:solidFill>
                          <a:effectLst/>
                          <a:latin typeface="游ゴシック" panose="020B0400000000000000" pitchFamily="50" charset="-128"/>
                          <a:ea typeface="游ゴシック" panose="020B0400000000000000" pitchFamily="50" charset="-128"/>
                        </a:rPr>
                        <a:t>テストデータ</a:t>
                      </a:r>
                    </a:p>
                  </a:txBody>
                  <a:tcPr marL="6350" marR="6350" marT="635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各検証日（</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6</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月</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11</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日および</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6</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月</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13</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日）</a:t>
                      </a:r>
                    </a:p>
                  </a:txBody>
                  <a:tcPr marL="6350" marR="6350" marT="635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730046"/>
                  </a:ext>
                </a:extLst>
              </a:tr>
            </a:tbl>
          </a:graphicData>
        </a:graphic>
      </p:graphicFrame>
      <p:sp>
        <p:nvSpPr>
          <p:cNvPr id="3" name="テキスト ボックス 2">
            <a:extLst>
              <a:ext uri="{FF2B5EF4-FFF2-40B4-BE49-F238E27FC236}">
                <a16:creationId xmlns:a16="http://schemas.microsoft.com/office/drawing/2014/main" id="{E63EE739-CAF0-4826-B8E5-12670AB906A0}"/>
              </a:ext>
            </a:extLst>
          </p:cNvPr>
          <p:cNvSpPr txBox="1"/>
          <p:nvPr/>
        </p:nvSpPr>
        <p:spPr>
          <a:xfrm>
            <a:off x="1115333" y="6060282"/>
            <a:ext cx="98061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※1</a:t>
            </a:r>
            <a:r>
              <a:rPr kumimoji="1" lang="en-US" altLang="zh-CN" sz="16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7</a:t>
            </a:r>
            <a:r>
              <a:rPr kumimoji="1" lang="ja-JP" altLang="en-US" sz="16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a:t>
            </a:r>
            <a:r>
              <a:rPr kumimoji="1" lang="en-US" altLang="ja-JP" sz="16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00</a:t>
            </a:r>
            <a:r>
              <a:rPr kumimoji="1" lang="ja-JP" altLang="en-US" sz="16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以降は、配送が基本的に午前に行われること、昼休憩の存在、営業所に戻るケースがあることを考慮し除外した。経路最適化で除外していないのは再計算にかかる時間や結論への影響が大きくないと想定したため</a:t>
            </a:r>
            <a:endParaRPr kumimoji="1" lang="en-US" altLang="ja-JP" sz="16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4</a:t>
            </a:fld>
            <a:endParaRPr lang="ja-JP" altLang="en-US">
              <a:solidFill>
                <a:prstClr val="black">
                  <a:tint val="75000"/>
                </a:prstClr>
              </a:solidFill>
            </a:endParaRPr>
          </a:p>
        </p:txBody>
      </p:sp>
      <p:sp>
        <p:nvSpPr>
          <p:cNvPr id="6" name="テキスト ボックス 5"/>
          <p:cNvSpPr txBox="1"/>
          <p:nvPr/>
        </p:nvSpPr>
        <p:spPr>
          <a:xfrm>
            <a:off x="1014249" y="1048113"/>
            <a:ext cx="2693366" cy="400110"/>
          </a:xfrm>
          <a:prstGeom prst="rect">
            <a:avLst/>
          </a:prstGeom>
          <a:noFill/>
        </p:spPr>
        <p:txBody>
          <a:bodyPr wrap="none" rtlCol="0">
            <a:spAutoFit/>
          </a:bodyPr>
          <a:lstStyle/>
          <a:p>
            <a:r>
              <a:rPr lang="ja-JP" altLang="en-US" sz="2000" dirty="0"/>
              <a:t>前処理なし：</a:t>
            </a:r>
            <a:r>
              <a:rPr lang="en-US" altLang="ja-JP" sz="2000" dirty="0"/>
              <a:t> 859575</a:t>
            </a:r>
            <a:r>
              <a:rPr lang="ja-JP" altLang="en-US" sz="2000" dirty="0"/>
              <a:t>件</a:t>
            </a:r>
            <a:endParaRPr kumimoji="1" lang="ja-JP" altLang="en-US" sz="2000" dirty="0"/>
          </a:p>
        </p:txBody>
      </p:sp>
      <p:sp>
        <p:nvSpPr>
          <p:cNvPr id="7" name="テキスト ボックス 6"/>
          <p:cNvSpPr txBox="1"/>
          <p:nvPr/>
        </p:nvSpPr>
        <p:spPr>
          <a:xfrm>
            <a:off x="4049699" y="1048113"/>
            <a:ext cx="2521844" cy="400110"/>
          </a:xfrm>
          <a:prstGeom prst="rect">
            <a:avLst/>
          </a:prstGeom>
          <a:noFill/>
        </p:spPr>
        <p:txBody>
          <a:bodyPr wrap="none" rtlCol="0">
            <a:spAutoFit/>
          </a:bodyPr>
          <a:lstStyle/>
          <a:p>
            <a:r>
              <a:rPr lang="ja-JP" altLang="en-US" sz="2000" dirty="0"/>
              <a:t>前処理後</a:t>
            </a:r>
            <a:r>
              <a:rPr lang="ja-JP" altLang="en-US" sz="2000"/>
              <a:t>：</a:t>
            </a:r>
            <a:r>
              <a:rPr lang="en-US" altLang="ja-JP" sz="2000" dirty="0"/>
              <a:t> </a:t>
            </a:r>
            <a:r>
              <a:rPr lang="en-US" altLang="zh-CN" sz="2000" dirty="0"/>
              <a:t>4</a:t>
            </a:r>
            <a:r>
              <a:rPr lang="en-US" altLang="ja-JP" sz="2000" dirty="0"/>
              <a:t>92947</a:t>
            </a:r>
            <a:r>
              <a:rPr lang="ja-JP" altLang="en-US" sz="2000" dirty="0"/>
              <a:t>件</a:t>
            </a:r>
            <a:endParaRPr kumimoji="1" lang="ja-JP" altLang="en-US" sz="2000" dirty="0"/>
          </a:p>
        </p:txBody>
      </p:sp>
    </p:spTree>
    <p:extLst>
      <p:ext uri="{BB962C8B-B14F-4D97-AF65-F5344CB8AC3E}">
        <p14:creationId xmlns:p14="http://schemas.microsoft.com/office/powerpoint/2010/main" val="264632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目次</a:t>
            </a:r>
          </a:p>
        </p:txBody>
      </p:sp>
      <p:sp>
        <p:nvSpPr>
          <p:cNvPr id="3" name="コンテンツ プレースホルダー 2"/>
          <p:cNvSpPr>
            <a:spLocks noGrp="1"/>
          </p:cNvSpPr>
          <p:nvPr>
            <p:ph idx="1"/>
          </p:nvPr>
        </p:nvSpPr>
        <p:spPr>
          <a:xfrm>
            <a:off x="1160930" y="1154580"/>
            <a:ext cx="8413376" cy="5673040"/>
          </a:xfrm>
        </p:spPr>
        <p:txBody>
          <a:bodyPr>
            <a:normAutofit/>
          </a:bodyPr>
          <a:lstStyle/>
          <a:p>
            <a:pPr marL="0" indent="0">
              <a:lnSpc>
                <a:spcPct val="100000"/>
              </a:lnSpc>
              <a:buNone/>
            </a:pPr>
            <a:r>
              <a:rPr kumimoji="1" lang="ja-JP" altLang="en-US" sz="1800" b="1" dirty="0"/>
              <a:t>課題</a:t>
            </a:r>
            <a:r>
              <a:rPr kumimoji="1" lang="en-US" altLang="ja-JP" sz="1800" b="1" dirty="0"/>
              <a:t>A. </a:t>
            </a:r>
            <a:r>
              <a:rPr lang="ja-JP" altLang="en-US" sz="1800" b="1" dirty="0">
                <a:solidFill>
                  <a:prstClr val="black"/>
                </a:solidFill>
              </a:rPr>
              <a:t>最短の時間で配達できる順序の算出</a:t>
            </a:r>
            <a:endParaRPr kumimoji="1" lang="en-US" altLang="ja-JP" sz="1800" b="1" dirty="0"/>
          </a:p>
          <a:p>
            <a:pPr lvl="1">
              <a:lnSpc>
                <a:spcPct val="100000"/>
              </a:lnSpc>
            </a:pPr>
            <a:r>
              <a:rPr lang="en-US" altLang="ja-JP" sz="1400" b="1" dirty="0"/>
              <a:t>	</a:t>
            </a:r>
            <a:r>
              <a:rPr lang="ja-JP" altLang="en-US" sz="1400" b="1" dirty="0"/>
              <a:t>分析方針</a:t>
            </a:r>
            <a:endParaRPr lang="en-US" altLang="ja-JP" sz="1400" b="1" dirty="0"/>
          </a:p>
          <a:p>
            <a:pPr lvl="1">
              <a:lnSpc>
                <a:spcPct val="100000"/>
              </a:lnSpc>
            </a:pPr>
            <a:r>
              <a:rPr lang="en-US" altLang="ja-JP" sz="1400" b="1" dirty="0"/>
              <a:t>	</a:t>
            </a:r>
            <a:r>
              <a:rPr lang="ja-JP" altLang="en-US" sz="1400" b="1" dirty="0"/>
              <a:t>アルゴリズムの説明</a:t>
            </a:r>
            <a:endParaRPr lang="en-US" altLang="ja-JP" sz="1400" b="1" dirty="0"/>
          </a:p>
          <a:p>
            <a:pPr lvl="1">
              <a:lnSpc>
                <a:spcPct val="100000"/>
              </a:lnSpc>
            </a:pPr>
            <a:r>
              <a:rPr lang="en-US" altLang="ja-JP" sz="1400" b="1" dirty="0"/>
              <a:t>	</a:t>
            </a:r>
            <a:r>
              <a:rPr lang="ja-JP" altLang="en-US" sz="1400" b="1" dirty="0"/>
              <a:t>①直線距離のみに着目した配達ルートの最適化</a:t>
            </a:r>
            <a:endParaRPr lang="en-US" altLang="ja-JP" sz="1400" b="1" dirty="0"/>
          </a:p>
          <a:p>
            <a:pPr lvl="1">
              <a:lnSpc>
                <a:spcPct val="100000"/>
              </a:lnSpc>
            </a:pPr>
            <a:r>
              <a:rPr lang="en-US" altLang="ja-JP" sz="1400" b="1" dirty="0"/>
              <a:t>	</a:t>
            </a:r>
            <a:r>
              <a:rPr lang="ja-JP" altLang="en-US" sz="1400" b="1" dirty="0"/>
              <a:t>②直線距離と人数に着目した配達ルートの最適化</a:t>
            </a:r>
            <a:endParaRPr lang="en-US" altLang="ja-JP" sz="1400" b="1" dirty="0"/>
          </a:p>
          <a:p>
            <a:pPr lvl="1">
              <a:lnSpc>
                <a:spcPct val="100000"/>
              </a:lnSpc>
            </a:pPr>
            <a:r>
              <a:rPr lang="en-US" altLang="ja-JP" sz="1400" b="1" dirty="0"/>
              <a:t>	</a:t>
            </a:r>
            <a:r>
              <a:rPr lang="ja-JP" altLang="en-US" sz="1400" b="1" dirty="0"/>
              <a:t>③道路距離を用いた配達ルートの最適化</a:t>
            </a:r>
            <a:endParaRPr lang="en-US" altLang="ja-JP" sz="1400" b="1" dirty="0"/>
          </a:p>
          <a:p>
            <a:pPr lvl="1">
              <a:lnSpc>
                <a:spcPct val="100000"/>
              </a:lnSpc>
            </a:pPr>
            <a:r>
              <a:rPr lang="en-US" altLang="ja-JP" sz="1400" b="1" dirty="0"/>
              <a:t>	</a:t>
            </a:r>
            <a:r>
              <a:rPr lang="ja-JP" altLang="en-US" sz="1400" b="1" dirty="0"/>
              <a:t>④直線距離と配達予定時刻に着目した最適化</a:t>
            </a:r>
            <a:endParaRPr lang="en-US" altLang="ja-JP" sz="1400" b="1" dirty="0"/>
          </a:p>
          <a:p>
            <a:pPr lvl="1">
              <a:lnSpc>
                <a:spcPct val="100000"/>
              </a:lnSpc>
            </a:pPr>
            <a:r>
              <a:rPr lang="en-US" altLang="ja-JP" sz="1400" b="1" dirty="0"/>
              <a:t>	</a:t>
            </a:r>
            <a:r>
              <a:rPr lang="ja-JP" altLang="en-US" sz="1400" b="1" dirty="0"/>
              <a:t>まとめと考察</a:t>
            </a:r>
            <a:endParaRPr lang="en-US" altLang="ja-JP" sz="1400" b="1" dirty="0"/>
          </a:p>
          <a:p>
            <a:pPr marL="0" indent="0">
              <a:lnSpc>
                <a:spcPct val="100000"/>
              </a:lnSpc>
              <a:buNone/>
            </a:pPr>
            <a:r>
              <a:rPr lang="ja-JP" altLang="en-US" sz="1800" b="1" dirty="0"/>
              <a:t>課題</a:t>
            </a:r>
            <a:r>
              <a:rPr lang="en-US" altLang="ja-JP" sz="1800" b="1" dirty="0"/>
              <a:t>B. </a:t>
            </a:r>
            <a:r>
              <a:rPr lang="ja-JP" altLang="en-US" sz="1800" b="1" dirty="0">
                <a:solidFill>
                  <a:prstClr val="black"/>
                </a:solidFill>
              </a:rPr>
              <a:t>ベテランドライバーの組むような順序の算出</a:t>
            </a:r>
            <a:endParaRPr lang="en-US" altLang="ja-JP" sz="1800" b="1" dirty="0"/>
          </a:p>
          <a:p>
            <a:pPr lvl="1">
              <a:lnSpc>
                <a:spcPct val="100000"/>
              </a:lnSpc>
            </a:pPr>
            <a:r>
              <a:rPr lang="en-US" altLang="ja-JP" sz="1400" b="1" dirty="0"/>
              <a:t>	</a:t>
            </a:r>
            <a:r>
              <a:rPr lang="ja-JP" altLang="en-US" sz="1400" b="1" dirty="0"/>
              <a:t>分析方針</a:t>
            </a:r>
            <a:endParaRPr lang="en-US" altLang="ja-JP" sz="1400" b="1" dirty="0"/>
          </a:p>
          <a:p>
            <a:pPr lvl="1">
              <a:lnSpc>
                <a:spcPct val="100000"/>
              </a:lnSpc>
            </a:pPr>
            <a:r>
              <a:rPr lang="en-US" altLang="ja-JP" sz="1400" b="1" dirty="0"/>
              <a:t>	</a:t>
            </a:r>
            <a:r>
              <a:rPr lang="ja-JP" altLang="en-US" sz="1400" b="1" dirty="0"/>
              <a:t>学習フェーズ</a:t>
            </a:r>
            <a:endParaRPr lang="en-US" altLang="ja-JP" sz="1400" b="1" dirty="0"/>
          </a:p>
          <a:p>
            <a:pPr lvl="1">
              <a:lnSpc>
                <a:spcPct val="100000"/>
              </a:lnSpc>
            </a:pPr>
            <a:r>
              <a:rPr lang="en-US" altLang="ja-JP" sz="1400" b="1" dirty="0"/>
              <a:t>	</a:t>
            </a:r>
            <a:r>
              <a:rPr lang="ja-JP" altLang="en-US" sz="1400" b="1" dirty="0"/>
              <a:t>モデル・学習条件</a:t>
            </a:r>
            <a:endParaRPr lang="en-US" altLang="ja-JP" sz="1400" b="1" dirty="0"/>
          </a:p>
          <a:p>
            <a:pPr lvl="1">
              <a:lnSpc>
                <a:spcPct val="100000"/>
              </a:lnSpc>
            </a:pPr>
            <a:r>
              <a:rPr lang="en-US" altLang="ja-JP" sz="1400" b="1" dirty="0"/>
              <a:t>	</a:t>
            </a:r>
            <a:r>
              <a:rPr lang="ja-JP" altLang="en-US" sz="1400" b="1" dirty="0"/>
              <a:t>予測フェーズ</a:t>
            </a:r>
            <a:endParaRPr lang="en-US" altLang="ja-JP" sz="1400" b="1" dirty="0"/>
          </a:p>
          <a:p>
            <a:pPr lvl="1">
              <a:lnSpc>
                <a:spcPct val="100000"/>
              </a:lnSpc>
            </a:pPr>
            <a:r>
              <a:rPr lang="en-US" altLang="ja-JP" sz="1400" b="1" dirty="0"/>
              <a:t>	</a:t>
            </a:r>
            <a:r>
              <a:rPr lang="ja-JP" altLang="en-US" sz="1400" b="1" dirty="0"/>
              <a:t>評価</a:t>
            </a:r>
            <a:endParaRPr lang="en-US" altLang="ja-JP" sz="1400" b="1" dirty="0"/>
          </a:p>
          <a:p>
            <a:pPr lvl="1">
              <a:lnSpc>
                <a:spcPct val="100000"/>
              </a:lnSpc>
            </a:pPr>
            <a:r>
              <a:rPr lang="en-US" altLang="ja-JP" sz="1400" b="1" dirty="0"/>
              <a:t>	</a:t>
            </a:r>
            <a:r>
              <a:rPr lang="ja-JP" altLang="en-US" sz="1400" b="1" dirty="0"/>
              <a:t>まとめと考察</a:t>
            </a:r>
            <a:endParaRPr lang="en-US" altLang="ja-JP" sz="1400" b="1" dirty="0"/>
          </a:p>
          <a:p>
            <a:pPr marL="0" indent="0">
              <a:lnSpc>
                <a:spcPct val="100000"/>
              </a:lnSpc>
              <a:buNone/>
            </a:pPr>
            <a:r>
              <a:rPr lang="ja-JP" altLang="en-US" sz="1800" b="1" dirty="0"/>
              <a:t>まとめ</a:t>
            </a:r>
            <a:endParaRPr lang="en-US" altLang="ja-JP" sz="1800" b="1" dirty="0"/>
          </a:p>
          <a:p>
            <a:pPr marL="0" indent="0">
              <a:lnSpc>
                <a:spcPct val="100000"/>
              </a:lnSpc>
              <a:buNone/>
            </a:pPr>
            <a:r>
              <a:rPr lang="ja-JP" altLang="en-US" sz="1800" b="1" dirty="0"/>
              <a:t>今後の予定</a:t>
            </a:r>
            <a:endParaRPr lang="en-US" altLang="ja-JP" sz="1800" b="1"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5</a:t>
            </a:fld>
            <a:endParaRPr lang="ja-JP" altLang="en-US">
              <a:solidFill>
                <a:prstClr val="black">
                  <a:tint val="75000"/>
                </a:prstClr>
              </a:solidFill>
            </a:endParaRPr>
          </a:p>
        </p:txBody>
      </p:sp>
    </p:spTree>
    <p:extLst>
      <p:ext uri="{BB962C8B-B14F-4D97-AF65-F5344CB8AC3E}">
        <p14:creationId xmlns:p14="http://schemas.microsoft.com/office/powerpoint/2010/main" val="329206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9448800" y="6492875"/>
            <a:ext cx="2743200" cy="365125"/>
          </a:xfrm>
        </p:spPr>
        <p:txBody>
          <a:bodyPr/>
          <a:lstStyle/>
          <a:p>
            <a:fld id="{CEB7DA37-C9A5-DE49-A030-13E85B6619B1}" type="slidenum">
              <a:rPr lang="ja-JP" altLang="en-US" smtClean="0"/>
              <a:pPr/>
              <a:t>6</a:t>
            </a:fld>
            <a:endParaRPr lang="ja-JP" altLang="en-US" dirty="0"/>
          </a:p>
        </p:txBody>
      </p:sp>
      <p:sp>
        <p:nvSpPr>
          <p:cNvPr id="12" name="テキスト ボックス 11"/>
          <p:cNvSpPr txBox="1"/>
          <p:nvPr/>
        </p:nvSpPr>
        <p:spPr>
          <a:xfrm>
            <a:off x="882127" y="2764715"/>
            <a:ext cx="10660291" cy="769441"/>
          </a:xfrm>
          <a:prstGeom prst="rect">
            <a:avLst/>
          </a:prstGeom>
          <a:noFill/>
        </p:spPr>
        <p:txBody>
          <a:bodyPr wrap="none" rtlCol="0">
            <a:spAutoFit/>
          </a:bodyPr>
          <a:lstStyle/>
          <a:p>
            <a:r>
              <a:rPr kumimoji="1" lang="ja-JP" altLang="en-US" sz="4400" b="1" dirty="0"/>
              <a:t>課題</a:t>
            </a:r>
            <a:r>
              <a:rPr kumimoji="1" lang="en-US" altLang="ja-JP" sz="4400" b="1" dirty="0"/>
              <a:t>A.</a:t>
            </a:r>
            <a:r>
              <a:rPr lang="ja-JP" altLang="en-US" sz="4400" b="1" dirty="0"/>
              <a:t>最短の時間で配達できる順序の算出</a:t>
            </a:r>
            <a:endParaRPr kumimoji="1" lang="ja-JP" altLang="en-US" sz="4400" dirty="0"/>
          </a:p>
        </p:txBody>
      </p:sp>
    </p:spTree>
    <p:extLst>
      <p:ext uri="{BB962C8B-B14F-4D97-AF65-F5344CB8AC3E}">
        <p14:creationId xmlns:p14="http://schemas.microsoft.com/office/powerpoint/2010/main" val="150027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424" y="297414"/>
            <a:ext cx="11701220" cy="565176"/>
          </a:xfrm>
        </p:spPr>
        <p:txBody>
          <a:bodyPr/>
          <a:lstStyle/>
          <a:p>
            <a:r>
              <a:rPr kumimoji="1" lang="ja-JP" altLang="en-US" dirty="0"/>
              <a:t>分析方針</a:t>
            </a:r>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7</a:t>
            </a:fld>
            <a:endParaRPr lang="ja-JP" altLang="en-US">
              <a:solidFill>
                <a:prstClr val="black">
                  <a:tint val="75000"/>
                </a:prstClr>
              </a:solidFill>
            </a:endParaRPr>
          </a:p>
        </p:txBody>
      </p:sp>
      <p:sp>
        <p:nvSpPr>
          <p:cNvPr id="5" name="テキスト ボックス 4"/>
          <p:cNvSpPr txBox="1"/>
          <p:nvPr/>
        </p:nvSpPr>
        <p:spPr>
          <a:xfrm>
            <a:off x="838200" y="1077102"/>
            <a:ext cx="8273419" cy="461665"/>
          </a:xfrm>
          <a:prstGeom prst="rect">
            <a:avLst/>
          </a:prstGeom>
          <a:noFill/>
        </p:spPr>
        <p:txBody>
          <a:bodyPr wrap="none" rtlCol="0">
            <a:spAutoFit/>
          </a:bodyPr>
          <a:lstStyle/>
          <a:p>
            <a:r>
              <a:rPr lang="ja-JP" altLang="en-US" sz="2400" b="1" dirty="0"/>
              <a:t>課題</a:t>
            </a:r>
            <a:r>
              <a:rPr lang="en-US" altLang="ja-JP" sz="2400" b="1" dirty="0"/>
              <a:t>A. </a:t>
            </a:r>
            <a:r>
              <a:rPr lang="ja-JP" altLang="en-US" sz="2400" b="1" dirty="0"/>
              <a:t>最短の時間で配達できる順序の算出　</a:t>
            </a:r>
            <a:r>
              <a:rPr lang="ja-JP" altLang="en-US" sz="2400" dirty="0"/>
              <a:t>（</a:t>
            </a:r>
            <a:r>
              <a:rPr lang="en-US" altLang="ja-JP" sz="2400" b="1" dirty="0"/>
              <a:t>2020.6.13 </a:t>
            </a:r>
            <a:r>
              <a:rPr lang="ja-JP" altLang="en-US" sz="2400" b="1" dirty="0"/>
              <a:t>土</a:t>
            </a:r>
            <a:r>
              <a:rPr lang="ja-JP" altLang="en-US" sz="2400" dirty="0"/>
              <a:t>）</a:t>
            </a:r>
            <a:endParaRPr kumimoji="1" lang="ja-JP" altLang="en-US" sz="2400" dirty="0"/>
          </a:p>
        </p:txBody>
      </p:sp>
      <p:sp>
        <p:nvSpPr>
          <p:cNvPr id="8" name="テキスト ボックス 7"/>
          <p:cNvSpPr txBox="1"/>
          <p:nvPr/>
        </p:nvSpPr>
        <p:spPr>
          <a:xfrm>
            <a:off x="148318" y="4970735"/>
            <a:ext cx="12043682" cy="1569660"/>
          </a:xfrm>
          <a:prstGeom prst="rect">
            <a:avLst/>
          </a:prstGeom>
          <a:solidFill>
            <a:schemeClr val="bg2"/>
          </a:solidFill>
        </p:spPr>
        <p:txBody>
          <a:bodyPr wrap="none" rtlCol="0">
            <a:spAutoFit/>
          </a:bodyPr>
          <a:lstStyle/>
          <a:p>
            <a:r>
              <a:rPr kumimoji="1" lang="ja-JP" altLang="en-US" sz="2400" b="1" dirty="0"/>
              <a:t>①直線距離のみに着目した</a:t>
            </a:r>
            <a:r>
              <a:rPr lang="ja-JP" altLang="en-US" sz="2400" b="1" dirty="0"/>
              <a:t>配達ルートの最適化　（</a:t>
            </a:r>
            <a:r>
              <a:rPr lang="en-US" altLang="ja-JP" sz="2400" b="1" dirty="0"/>
              <a:t>Branch and Cut, </a:t>
            </a:r>
            <a:r>
              <a:rPr lang="ja-JP" altLang="en-US" sz="2400" b="1" dirty="0"/>
              <a:t>遺伝的アルゴリズム）</a:t>
            </a:r>
            <a:endParaRPr lang="en-US" altLang="ja-JP" sz="2400" b="1" dirty="0"/>
          </a:p>
          <a:p>
            <a:r>
              <a:rPr kumimoji="1" lang="ja-JP" altLang="en-US" sz="2400" b="1" dirty="0"/>
              <a:t>②直線距離と人数に着目した配達ルートの最適化　（</a:t>
            </a:r>
            <a:r>
              <a:rPr lang="en-US" altLang="ja-JP" sz="2400" b="1" dirty="0"/>
              <a:t>Branch and Cut</a:t>
            </a:r>
            <a:r>
              <a:rPr kumimoji="1" lang="ja-JP" altLang="en-US" sz="2400" b="1" dirty="0"/>
              <a:t>）</a:t>
            </a:r>
            <a:endParaRPr kumimoji="1" lang="en-US" altLang="ja-JP" sz="2400" b="1" dirty="0"/>
          </a:p>
          <a:p>
            <a:r>
              <a:rPr lang="ja-JP" altLang="en-US" sz="2400" b="1" dirty="0"/>
              <a:t>③道路距離を用いた配達ルートの最適化　（遺伝的アルゴリズム）</a:t>
            </a:r>
            <a:endParaRPr lang="en-US" altLang="ja-JP" sz="2400" b="1" dirty="0"/>
          </a:p>
          <a:p>
            <a:r>
              <a:rPr kumimoji="1" lang="ja-JP" altLang="en-US" sz="2400" b="1" dirty="0"/>
              <a:t>④直線距離と配達予定時刻に着目した最適化</a:t>
            </a:r>
            <a:r>
              <a:rPr lang="ja-JP" altLang="en-US" sz="2400" b="1" dirty="0"/>
              <a:t>（</a:t>
            </a:r>
            <a:r>
              <a:rPr lang="ja-JP" altLang="en-US" sz="2400" b="1"/>
              <a:t>遺伝的アルゴリズム</a:t>
            </a:r>
            <a:r>
              <a:rPr lang="en-US" altLang="zh-CN" sz="2400" b="1" dirty="0"/>
              <a:t>+</a:t>
            </a:r>
            <a:r>
              <a:rPr lang="en-US" altLang="zh-CN" sz="2400" b="1" dirty="0" err="1"/>
              <a:t>XGboost</a:t>
            </a:r>
            <a:r>
              <a:rPr lang="ja-JP" altLang="en-US" sz="2400" b="1"/>
              <a:t>）</a:t>
            </a:r>
            <a:endParaRPr lang="en-US" altLang="ja-JP" sz="2400" b="1" dirty="0"/>
          </a:p>
        </p:txBody>
      </p:sp>
      <p:sp>
        <p:nvSpPr>
          <p:cNvPr id="3" name="テキスト ボックス 2"/>
          <p:cNvSpPr txBox="1"/>
          <p:nvPr/>
        </p:nvSpPr>
        <p:spPr>
          <a:xfrm>
            <a:off x="2847795" y="1665414"/>
            <a:ext cx="5949064" cy="830997"/>
          </a:xfrm>
          <a:prstGeom prst="rect">
            <a:avLst/>
          </a:prstGeom>
          <a:noFill/>
        </p:spPr>
        <p:txBody>
          <a:bodyPr wrap="none" rtlCol="0">
            <a:spAutoFit/>
          </a:bodyPr>
          <a:lstStyle/>
          <a:p>
            <a:r>
              <a:rPr kumimoji="1" lang="ja-JP" altLang="en-US" sz="2400" b="1" dirty="0"/>
              <a:t>①直線距離のみに着目した最短経路の算出</a:t>
            </a:r>
            <a:br>
              <a:rPr lang="en-US" altLang="ja-JP" sz="2400" b="1" dirty="0"/>
            </a:br>
            <a:r>
              <a:rPr lang="ja-JP" altLang="en-US" sz="2400" b="1" dirty="0"/>
              <a:t>（</a:t>
            </a:r>
            <a:r>
              <a:rPr lang="en-US" altLang="ja-JP" sz="2400" b="1" dirty="0"/>
              <a:t>Branch and Cut, </a:t>
            </a:r>
            <a:r>
              <a:rPr lang="ja-JP" altLang="en-US" sz="2400" b="1" dirty="0"/>
              <a:t>遺伝的アルゴリズム）</a:t>
            </a:r>
            <a:endParaRPr lang="en-US" altLang="ja-JP" sz="2400" b="1" dirty="0"/>
          </a:p>
        </p:txBody>
      </p:sp>
      <p:cxnSp>
        <p:nvCxnSpPr>
          <p:cNvPr id="9" name="直線コネクタ 8"/>
          <p:cNvCxnSpPr/>
          <p:nvPr/>
        </p:nvCxnSpPr>
        <p:spPr>
          <a:xfrm>
            <a:off x="1797803" y="3074848"/>
            <a:ext cx="8183105" cy="0"/>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2" name="直線コネクタ 11"/>
          <p:cNvCxnSpPr>
            <a:stCxn id="3" idx="2"/>
          </p:cNvCxnSpPr>
          <p:nvPr/>
        </p:nvCxnSpPr>
        <p:spPr>
          <a:xfrm>
            <a:off x="5822327" y="2496411"/>
            <a:ext cx="0" cy="538134"/>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18" name="直線矢印コネクタ 17"/>
          <p:cNvCxnSpPr/>
          <p:nvPr/>
        </p:nvCxnSpPr>
        <p:spPr>
          <a:xfrm>
            <a:off x="5822666" y="3034547"/>
            <a:ext cx="0" cy="700545"/>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p:cNvCxnSpPr/>
          <p:nvPr/>
        </p:nvCxnSpPr>
        <p:spPr>
          <a:xfrm>
            <a:off x="1797803" y="3034546"/>
            <a:ext cx="0" cy="70054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p:cNvCxnSpPr/>
          <p:nvPr/>
        </p:nvCxnSpPr>
        <p:spPr>
          <a:xfrm>
            <a:off x="9980908" y="3034545"/>
            <a:ext cx="0" cy="700545"/>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テキスト ボックス 22"/>
          <p:cNvSpPr txBox="1"/>
          <p:nvPr/>
        </p:nvSpPr>
        <p:spPr>
          <a:xfrm>
            <a:off x="5889355" y="2446238"/>
            <a:ext cx="1107996" cy="369332"/>
          </a:xfrm>
          <a:prstGeom prst="rect">
            <a:avLst/>
          </a:prstGeom>
          <a:noFill/>
        </p:spPr>
        <p:txBody>
          <a:bodyPr wrap="none" rtlCol="0">
            <a:spAutoFit/>
          </a:bodyPr>
          <a:lstStyle/>
          <a:p>
            <a:r>
              <a:rPr kumimoji="1" lang="ja-JP" altLang="en-US" dirty="0"/>
              <a:t>条件追加</a:t>
            </a:r>
          </a:p>
        </p:txBody>
      </p:sp>
      <p:sp>
        <p:nvSpPr>
          <p:cNvPr id="24" name="テキスト ボックス 23"/>
          <p:cNvSpPr txBox="1"/>
          <p:nvPr/>
        </p:nvSpPr>
        <p:spPr>
          <a:xfrm>
            <a:off x="1064269" y="3859678"/>
            <a:ext cx="1475084" cy="400110"/>
          </a:xfrm>
          <a:prstGeom prst="rect">
            <a:avLst/>
          </a:prstGeom>
          <a:noFill/>
        </p:spPr>
        <p:txBody>
          <a:bodyPr wrap="none" rtlCol="0">
            <a:spAutoFit/>
          </a:bodyPr>
          <a:lstStyle/>
          <a:p>
            <a:r>
              <a:rPr lang="ja-JP" altLang="en-US" sz="2000" b="1" dirty="0"/>
              <a:t>②</a:t>
            </a:r>
            <a:r>
              <a:rPr kumimoji="1" lang="ja-JP" altLang="en-US" sz="2000" b="1" dirty="0"/>
              <a:t>人数削減</a:t>
            </a:r>
          </a:p>
        </p:txBody>
      </p:sp>
      <p:sp>
        <p:nvSpPr>
          <p:cNvPr id="25" name="テキスト ボックス 24"/>
          <p:cNvSpPr txBox="1"/>
          <p:nvPr/>
        </p:nvSpPr>
        <p:spPr>
          <a:xfrm>
            <a:off x="5085124" y="3859677"/>
            <a:ext cx="1475084" cy="400110"/>
          </a:xfrm>
          <a:prstGeom prst="rect">
            <a:avLst/>
          </a:prstGeom>
          <a:noFill/>
        </p:spPr>
        <p:txBody>
          <a:bodyPr wrap="none" rtlCol="0">
            <a:spAutoFit/>
          </a:bodyPr>
          <a:lstStyle/>
          <a:p>
            <a:r>
              <a:rPr lang="ja-JP" altLang="en-US" sz="2000" b="1" dirty="0"/>
              <a:t>③道路距離</a:t>
            </a:r>
            <a:endParaRPr kumimoji="1" lang="ja-JP" altLang="en-US" sz="2000" b="1" dirty="0"/>
          </a:p>
        </p:txBody>
      </p:sp>
      <p:sp>
        <p:nvSpPr>
          <p:cNvPr id="26" name="テキスト ボックス 25"/>
          <p:cNvSpPr txBox="1"/>
          <p:nvPr/>
        </p:nvSpPr>
        <p:spPr>
          <a:xfrm>
            <a:off x="9243366" y="3859677"/>
            <a:ext cx="1475084" cy="400110"/>
          </a:xfrm>
          <a:prstGeom prst="rect">
            <a:avLst/>
          </a:prstGeom>
          <a:noFill/>
        </p:spPr>
        <p:txBody>
          <a:bodyPr wrap="none" rtlCol="0">
            <a:spAutoFit/>
          </a:bodyPr>
          <a:lstStyle/>
          <a:p>
            <a:r>
              <a:rPr lang="ja-JP" altLang="en-US" sz="2000" b="1" dirty="0"/>
              <a:t>④時間制約</a:t>
            </a:r>
            <a:endParaRPr kumimoji="1" lang="ja-JP" altLang="en-US" sz="2000" b="1" dirty="0"/>
          </a:p>
        </p:txBody>
      </p:sp>
      <p:sp>
        <p:nvSpPr>
          <p:cNvPr id="27" name="テキスト ボックス 26"/>
          <p:cNvSpPr txBox="1"/>
          <p:nvPr/>
        </p:nvSpPr>
        <p:spPr>
          <a:xfrm>
            <a:off x="475967" y="4259787"/>
            <a:ext cx="2643672" cy="646331"/>
          </a:xfrm>
          <a:prstGeom prst="rect">
            <a:avLst/>
          </a:prstGeom>
          <a:noFill/>
        </p:spPr>
        <p:txBody>
          <a:bodyPr wrap="none" rtlCol="0">
            <a:spAutoFit/>
          </a:bodyPr>
          <a:lstStyle/>
          <a:p>
            <a:r>
              <a:rPr kumimoji="1" lang="ja-JP" altLang="en-US" dirty="0"/>
              <a:t>目的：ドライバーの人数を</a:t>
            </a:r>
            <a:br>
              <a:rPr kumimoji="1" lang="en-US" altLang="ja-JP" dirty="0"/>
            </a:br>
            <a:r>
              <a:rPr kumimoji="1" lang="ja-JP" altLang="en-US" dirty="0"/>
              <a:t>できるだけ減らしたい</a:t>
            </a:r>
          </a:p>
        </p:txBody>
      </p:sp>
      <p:sp>
        <p:nvSpPr>
          <p:cNvPr id="28" name="テキスト ボックス 27"/>
          <p:cNvSpPr txBox="1"/>
          <p:nvPr/>
        </p:nvSpPr>
        <p:spPr>
          <a:xfrm>
            <a:off x="8950016" y="4148691"/>
            <a:ext cx="2061783" cy="646331"/>
          </a:xfrm>
          <a:prstGeom prst="rect">
            <a:avLst/>
          </a:prstGeom>
          <a:noFill/>
        </p:spPr>
        <p:txBody>
          <a:bodyPr wrap="none" rtlCol="0">
            <a:spAutoFit/>
          </a:bodyPr>
          <a:lstStyle/>
          <a:p>
            <a:r>
              <a:rPr lang="ja-JP" altLang="en-US" dirty="0"/>
              <a:t>目的：</a:t>
            </a:r>
            <a:r>
              <a:rPr kumimoji="1" lang="ja-JP" altLang="en-US" dirty="0"/>
              <a:t>現実に即した</a:t>
            </a:r>
            <a:br>
              <a:rPr kumimoji="1" lang="en-US" altLang="ja-JP" dirty="0"/>
            </a:br>
            <a:r>
              <a:rPr kumimoji="1" lang="ja-JP" altLang="en-US" dirty="0"/>
              <a:t>状況にしたい</a:t>
            </a:r>
          </a:p>
        </p:txBody>
      </p:sp>
      <p:sp>
        <p:nvSpPr>
          <p:cNvPr id="31" name="テキスト ボックス 30"/>
          <p:cNvSpPr txBox="1"/>
          <p:nvPr/>
        </p:nvSpPr>
        <p:spPr>
          <a:xfrm>
            <a:off x="4858463" y="4196754"/>
            <a:ext cx="2061783" cy="646331"/>
          </a:xfrm>
          <a:prstGeom prst="rect">
            <a:avLst/>
          </a:prstGeom>
          <a:noFill/>
        </p:spPr>
        <p:txBody>
          <a:bodyPr wrap="none" rtlCol="0">
            <a:spAutoFit/>
          </a:bodyPr>
          <a:lstStyle/>
          <a:p>
            <a:r>
              <a:rPr kumimoji="1" lang="ja-JP" altLang="en-US" dirty="0"/>
              <a:t>目的：現実に即した</a:t>
            </a:r>
            <a:br>
              <a:rPr kumimoji="1" lang="en-US" altLang="ja-JP" dirty="0"/>
            </a:br>
            <a:r>
              <a:rPr kumimoji="1" lang="ja-JP" altLang="en-US" dirty="0"/>
              <a:t>状況にしたい</a:t>
            </a:r>
          </a:p>
        </p:txBody>
      </p:sp>
    </p:spTree>
    <p:extLst>
      <p:ext uri="{BB962C8B-B14F-4D97-AF65-F5344CB8AC3E}">
        <p14:creationId xmlns:p14="http://schemas.microsoft.com/office/powerpoint/2010/main" val="423102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今回用いた二つの</a:t>
            </a:r>
            <a:r>
              <a:rPr lang="ja-JP" altLang="en-US" dirty="0"/>
              <a:t>アルゴリズム</a:t>
            </a:r>
            <a:endParaRPr kumimoji="1" lang="ja-JP" altLang="en-US" dirty="0"/>
          </a:p>
        </p:txBody>
      </p:sp>
      <p:sp>
        <p:nvSpPr>
          <p:cNvPr id="3" name="コンテンツ プレースホルダー 2"/>
          <p:cNvSpPr>
            <a:spLocks noGrp="1"/>
          </p:cNvSpPr>
          <p:nvPr>
            <p:ph idx="1"/>
          </p:nvPr>
        </p:nvSpPr>
        <p:spPr>
          <a:xfrm>
            <a:off x="838200" y="1127232"/>
            <a:ext cx="10515600" cy="5196076"/>
          </a:xfrm>
        </p:spPr>
        <p:txBody>
          <a:bodyPr>
            <a:noAutofit/>
          </a:bodyPr>
          <a:lstStyle/>
          <a:p>
            <a:pPr marL="0" indent="0">
              <a:buNone/>
            </a:pPr>
            <a:r>
              <a:rPr lang="en-US" altLang="ja-JP" b="1" dirty="0"/>
              <a:t>TSP</a:t>
            </a:r>
            <a:r>
              <a:rPr lang="ja-JP" altLang="en-US" b="1" dirty="0"/>
              <a:t>を解くアルゴリズムは大きく分けて厳密解を求めるものと近似解を</a:t>
            </a:r>
            <a:br>
              <a:rPr lang="en-US" altLang="ja-JP" b="1" dirty="0"/>
            </a:br>
            <a:r>
              <a:rPr lang="ja-JP" altLang="en-US" b="1" dirty="0"/>
              <a:t>求めるものがある</a:t>
            </a:r>
            <a:endParaRPr lang="en-US" altLang="ja-JP" b="1" dirty="0"/>
          </a:p>
          <a:p>
            <a:endParaRPr lang="en-US" altLang="ja-JP" b="1" dirty="0">
              <a:solidFill>
                <a:schemeClr val="accent5"/>
              </a:solidFill>
            </a:endParaRPr>
          </a:p>
          <a:p>
            <a:r>
              <a:rPr lang="en-US" altLang="ja-JP" b="1" dirty="0">
                <a:solidFill>
                  <a:schemeClr val="accent5"/>
                </a:solidFill>
              </a:rPr>
              <a:t>Branch and Cut(BC)</a:t>
            </a:r>
            <a:r>
              <a:rPr lang="ja-JP" altLang="en-US" b="1" dirty="0"/>
              <a:t>（</a:t>
            </a:r>
            <a:r>
              <a:rPr lang="en-US" altLang="ja-JP" b="1" dirty="0" err="1"/>
              <a:t>PuLP</a:t>
            </a:r>
            <a:r>
              <a:rPr lang="ja-JP" altLang="en-US" b="1" dirty="0"/>
              <a:t>のデフォルトのソルバー</a:t>
            </a:r>
            <a:r>
              <a:rPr lang="en-US" altLang="ja-JP" b="1" dirty="0"/>
              <a:t>CBC</a:t>
            </a:r>
            <a:r>
              <a:rPr lang="ja-JP" altLang="en-US" b="1" dirty="0"/>
              <a:t>）</a:t>
            </a:r>
            <a:r>
              <a:rPr lang="en-US" altLang="ja-JP" b="1" dirty="0"/>
              <a:t>: </a:t>
            </a:r>
            <a:r>
              <a:rPr lang="ja-JP" altLang="en-US" b="1" dirty="0"/>
              <a:t>厳密解</a:t>
            </a:r>
            <a:endParaRPr lang="en-US" altLang="ja-JP" b="1" dirty="0"/>
          </a:p>
          <a:p>
            <a:pPr marL="0" indent="0">
              <a:buNone/>
            </a:pPr>
            <a:r>
              <a:rPr lang="ja-JP" altLang="en-US" b="1" dirty="0"/>
              <a:t>最適な道順を探してくれるが，配達先が多くなると探す時間が非常に長くなる．</a:t>
            </a:r>
            <a:endParaRPr kumimoji="1" lang="en-US" altLang="ja-JP" b="1" dirty="0"/>
          </a:p>
          <a:p>
            <a:pPr marL="0" indent="0">
              <a:buNone/>
            </a:pPr>
            <a:endParaRPr kumimoji="1" lang="en-US" altLang="ja-JP" b="1" dirty="0"/>
          </a:p>
          <a:p>
            <a:r>
              <a:rPr kumimoji="1" lang="ja-JP" altLang="en-US" b="1" dirty="0">
                <a:solidFill>
                  <a:schemeClr val="accent5"/>
                </a:solidFill>
              </a:rPr>
              <a:t>遺伝的アルゴリズム</a:t>
            </a:r>
            <a:r>
              <a:rPr kumimoji="1" lang="en-US" altLang="ja-JP" b="1" dirty="0">
                <a:solidFill>
                  <a:schemeClr val="accent5"/>
                </a:solidFill>
              </a:rPr>
              <a:t>(GA)</a:t>
            </a:r>
            <a:r>
              <a:rPr kumimoji="1" lang="ja-JP" altLang="en-US" b="1" dirty="0">
                <a:solidFill>
                  <a:schemeClr val="accent5"/>
                </a:solidFill>
              </a:rPr>
              <a:t> </a:t>
            </a:r>
            <a:r>
              <a:rPr kumimoji="1" lang="en-US" altLang="ja-JP" b="1" dirty="0"/>
              <a:t>: </a:t>
            </a:r>
            <a:r>
              <a:rPr kumimoji="1" lang="ja-JP" altLang="en-US" b="1" dirty="0"/>
              <a:t>近似解</a:t>
            </a:r>
            <a:endParaRPr kumimoji="1" lang="en-US" altLang="ja-JP" b="1" dirty="0"/>
          </a:p>
          <a:p>
            <a:pPr marL="0" indent="0">
              <a:buNone/>
            </a:pPr>
            <a:r>
              <a:rPr lang="ja-JP" altLang="en-US" b="1" dirty="0"/>
              <a:t>探す時間を指定することができる．</a:t>
            </a:r>
            <a:endParaRPr lang="en-US" altLang="ja-JP" b="1" dirty="0"/>
          </a:p>
          <a:p>
            <a:pPr marL="0" indent="0">
              <a:buNone/>
            </a:pPr>
            <a:r>
              <a:rPr lang="ja-JP" altLang="en-US" b="1" dirty="0"/>
              <a:t>ある程度良い道順を示すが，最適な保証はない．</a:t>
            </a:r>
            <a:endParaRPr lang="en-US" altLang="ja-JP" b="1"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8</a:t>
            </a:fld>
            <a:endParaRPr lang="ja-JP" altLang="en-US">
              <a:solidFill>
                <a:prstClr val="black">
                  <a:tint val="75000"/>
                </a:prstClr>
              </a:solidFill>
            </a:endParaRPr>
          </a:p>
        </p:txBody>
      </p:sp>
    </p:spTree>
    <p:extLst>
      <p:ext uri="{BB962C8B-B14F-4D97-AF65-F5344CB8AC3E}">
        <p14:creationId xmlns:p14="http://schemas.microsoft.com/office/powerpoint/2010/main" val="2281600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①</a:t>
            </a:r>
            <a:r>
              <a:rPr lang="ja-JP" altLang="en-US" b="1" dirty="0"/>
              <a:t>直線距離のみに着目した配達ルートの最適化　</a:t>
            </a:r>
            <a:endParaRPr kumimoji="1" lang="ja-JP" altLang="en-US" dirty="0"/>
          </a:p>
        </p:txBody>
      </p:sp>
      <p:sp>
        <p:nvSpPr>
          <p:cNvPr id="4" name="スライド番号プレースホルダー 3"/>
          <p:cNvSpPr>
            <a:spLocks noGrp="1"/>
          </p:cNvSpPr>
          <p:nvPr>
            <p:ph type="sldNum" sz="quarter" idx="12"/>
          </p:nvPr>
        </p:nvSpPr>
        <p:spPr/>
        <p:txBody>
          <a:bodyPr/>
          <a:lstStyle/>
          <a:p>
            <a:fld id="{CEB7DA37-C9A5-DE49-A030-13E85B6619B1}" type="slidenum">
              <a:rPr lang="ja-JP" altLang="en-US" smtClean="0">
                <a:solidFill>
                  <a:prstClr val="black">
                    <a:tint val="75000"/>
                  </a:prstClr>
                </a:solidFill>
              </a:rPr>
              <a:pPr/>
              <a:t>9</a:t>
            </a:fld>
            <a:endParaRPr lang="ja-JP" altLang="en-US">
              <a:solidFill>
                <a:prstClr val="black">
                  <a:tint val="75000"/>
                </a:prstClr>
              </a:solidFill>
            </a:endParaRPr>
          </a:p>
        </p:txBody>
      </p:sp>
      <p:sp>
        <p:nvSpPr>
          <p:cNvPr id="6" name="テキスト ボックス 5"/>
          <p:cNvSpPr txBox="1"/>
          <p:nvPr/>
        </p:nvSpPr>
        <p:spPr>
          <a:xfrm>
            <a:off x="838200" y="963861"/>
            <a:ext cx="5573962" cy="400110"/>
          </a:xfrm>
          <a:prstGeom prst="rect">
            <a:avLst/>
          </a:prstGeom>
          <a:noFill/>
        </p:spPr>
        <p:txBody>
          <a:bodyPr wrap="none" rtlCol="0">
            <a:spAutoFit/>
          </a:bodyPr>
          <a:lstStyle/>
          <a:p>
            <a:r>
              <a:rPr lang="en-US" altLang="ja-JP" sz="2000" b="1" dirty="0"/>
              <a:t>Branch and Cut(BC)</a:t>
            </a:r>
            <a:r>
              <a:rPr lang="ja-JP" altLang="en-US" sz="2000" b="1" dirty="0"/>
              <a:t>と遺伝的アルゴリズム</a:t>
            </a:r>
            <a:r>
              <a:rPr lang="en-US" altLang="ja-JP" sz="2000" b="1" dirty="0"/>
              <a:t>(GA)</a:t>
            </a:r>
            <a:endParaRPr kumimoji="1" lang="ja-JP" altLang="en-US" sz="2000" b="1" dirty="0"/>
          </a:p>
        </p:txBody>
      </p:sp>
      <p:sp>
        <p:nvSpPr>
          <p:cNvPr id="16" name="テキスト ボックス 15"/>
          <p:cNvSpPr txBox="1"/>
          <p:nvPr/>
        </p:nvSpPr>
        <p:spPr>
          <a:xfrm>
            <a:off x="8699877" y="1025019"/>
            <a:ext cx="2672526" cy="646331"/>
          </a:xfrm>
          <a:prstGeom prst="rect">
            <a:avLst/>
          </a:prstGeom>
          <a:noFill/>
        </p:spPr>
        <p:txBody>
          <a:bodyPr wrap="none" rtlCol="0">
            <a:spAutoFit/>
          </a:bodyPr>
          <a:lstStyle/>
          <a:p>
            <a:r>
              <a:rPr lang="en-US" altLang="ja-JP" dirty="0"/>
              <a:t>Branch and Cut : </a:t>
            </a:r>
            <a:r>
              <a:rPr lang="ja-JP" altLang="en-US" dirty="0"/>
              <a:t>厳密解</a:t>
            </a:r>
            <a:endParaRPr lang="en-US" altLang="ja-JP" dirty="0"/>
          </a:p>
          <a:p>
            <a:r>
              <a:rPr kumimoji="1" lang="ja-JP" altLang="en-US" dirty="0"/>
              <a:t>→計算時間がかかる</a:t>
            </a:r>
          </a:p>
        </p:txBody>
      </p:sp>
      <p:sp>
        <p:nvSpPr>
          <p:cNvPr id="17" name="テキスト ボックス 16"/>
          <p:cNvSpPr txBox="1"/>
          <p:nvPr/>
        </p:nvSpPr>
        <p:spPr>
          <a:xfrm>
            <a:off x="8699877" y="1963084"/>
            <a:ext cx="3185487" cy="369332"/>
          </a:xfrm>
          <a:prstGeom prst="rect">
            <a:avLst/>
          </a:prstGeom>
          <a:noFill/>
        </p:spPr>
        <p:txBody>
          <a:bodyPr wrap="none" rtlCol="0">
            <a:spAutoFit/>
          </a:bodyPr>
          <a:lstStyle/>
          <a:p>
            <a:r>
              <a:rPr kumimoji="1" lang="ja-JP" altLang="en-US" dirty="0"/>
              <a:t>計算時間の上限</a:t>
            </a:r>
            <a:r>
              <a:rPr kumimoji="1" lang="en-US" altLang="ja-JP" dirty="0"/>
              <a:t>: 10min, 1min</a:t>
            </a:r>
            <a:endParaRPr kumimoji="1" lang="ja-JP" altLang="en-US" dirty="0"/>
          </a:p>
        </p:txBody>
      </p:sp>
      <p:sp>
        <p:nvSpPr>
          <p:cNvPr id="18" name="テキスト ボックス 17"/>
          <p:cNvSpPr txBox="1"/>
          <p:nvPr/>
        </p:nvSpPr>
        <p:spPr>
          <a:xfrm>
            <a:off x="9928418" y="2332416"/>
            <a:ext cx="364202" cy="461665"/>
          </a:xfrm>
          <a:prstGeom prst="rect">
            <a:avLst/>
          </a:prstGeom>
          <a:noFill/>
        </p:spPr>
        <p:txBody>
          <a:bodyPr wrap="none" rtlCol="0">
            <a:spAutoFit/>
          </a:bodyPr>
          <a:lstStyle/>
          <a:p>
            <a:r>
              <a:rPr kumimoji="1" lang="en-US" altLang="ja-JP" sz="2400" dirty="0"/>
              <a:t>+</a:t>
            </a:r>
            <a:endParaRPr kumimoji="1" lang="ja-JP" altLang="en-US" sz="2400" dirty="0"/>
          </a:p>
        </p:txBody>
      </p:sp>
      <p:sp>
        <p:nvSpPr>
          <p:cNvPr id="19" name="テキスト ボックス 18"/>
          <p:cNvSpPr txBox="1"/>
          <p:nvPr/>
        </p:nvSpPr>
        <p:spPr>
          <a:xfrm>
            <a:off x="8783874" y="2701748"/>
            <a:ext cx="2781531" cy="369332"/>
          </a:xfrm>
          <a:prstGeom prst="rect">
            <a:avLst/>
          </a:prstGeom>
          <a:noFill/>
        </p:spPr>
        <p:txBody>
          <a:bodyPr wrap="none" rtlCol="0">
            <a:spAutoFit/>
          </a:bodyPr>
          <a:lstStyle/>
          <a:p>
            <a:r>
              <a:rPr lang="ja-JP" altLang="en-US" dirty="0"/>
              <a:t>近似解を求める</a:t>
            </a:r>
            <a:r>
              <a:rPr lang="en-US" altLang="ja-JP" dirty="0" err="1"/>
              <a:t>tsp_solver</a:t>
            </a:r>
            <a:endParaRPr kumimoji="1" lang="ja-JP" altLang="en-US" dirty="0"/>
          </a:p>
        </p:txBody>
      </p:sp>
      <p:graphicFrame>
        <p:nvGraphicFramePr>
          <p:cNvPr id="20" name="表 19"/>
          <p:cNvGraphicFramePr>
            <a:graphicFrameLocks noGrp="1"/>
          </p:cNvGraphicFramePr>
          <p:nvPr>
            <p:extLst>
              <p:ext uri="{D42A27DB-BD31-4B8C-83A1-F6EECF244321}">
                <p14:modId xmlns:p14="http://schemas.microsoft.com/office/powerpoint/2010/main" val="1904719969"/>
              </p:ext>
            </p:extLst>
          </p:nvPr>
        </p:nvGraphicFramePr>
        <p:xfrm>
          <a:off x="7713284" y="3560061"/>
          <a:ext cx="4430268" cy="2241368"/>
        </p:xfrm>
        <a:graphic>
          <a:graphicData uri="http://schemas.openxmlformats.org/drawingml/2006/table">
            <a:tbl>
              <a:tblPr firstRow="1" firstCol="1" bandCol="1">
                <a:tableStyleId>{5C22544A-7EE6-4342-B048-85BDC9FD1C3A}</a:tableStyleId>
              </a:tblPr>
              <a:tblGrid>
                <a:gridCol w="1476756">
                  <a:extLst>
                    <a:ext uri="{9D8B030D-6E8A-4147-A177-3AD203B41FA5}">
                      <a16:colId xmlns:a16="http://schemas.microsoft.com/office/drawing/2014/main" val="20000"/>
                    </a:ext>
                  </a:extLst>
                </a:gridCol>
                <a:gridCol w="1476756">
                  <a:extLst>
                    <a:ext uri="{9D8B030D-6E8A-4147-A177-3AD203B41FA5}">
                      <a16:colId xmlns:a16="http://schemas.microsoft.com/office/drawing/2014/main" val="20001"/>
                    </a:ext>
                  </a:extLst>
                </a:gridCol>
                <a:gridCol w="1476756">
                  <a:extLst>
                    <a:ext uri="{9D8B030D-6E8A-4147-A177-3AD203B41FA5}">
                      <a16:colId xmlns:a16="http://schemas.microsoft.com/office/drawing/2014/main" val="20002"/>
                    </a:ext>
                  </a:extLst>
                </a:gridCol>
              </a:tblGrid>
              <a:tr h="361062">
                <a:tc>
                  <a:txBody>
                    <a:bodyPr/>
                    <a:lstStyle/>
                    <a:p>
                      <a:pPr algn="ctr"/>
                      <a:r>
                        <a:rPr kumimoji="1" lang="ja-JP" altLang="en-US" dirty="0"/>
                        <a:t>計算方法</a:t>
                      </a:r>
                    </a:p>
                  </a:txBody>
                  <a:tcPr/>
                </a:tc>
                <a:tc>
                  <a:txBody>
                    <a:bodyPr/>
                    <a:lstStyle/>
                    <a:p>
                      <a:pPr algn="ctr"/>
                      <a:r>
                        <a:rPr kumimoji="1" lang="ja-JP" altLang="en-US" dirty="0"/>
                        <a:t>平均減少量</a:t>
                      </a:r>
                    </a:p>
                  </a:txBody>
                  <a:tcPr/>
                </a:tc>
                <a:tc>
                  <a:txBody>
                    <a:bodyPr/>
                    <a:lstStyle/>
                    <a:p>
                      <a:pPr algn="ctr"/>
                      <a:r>
                        <a:rPr kumimoji="1" lang="ja-JP" altLang="en-US" dirty="0"/>
                        <a:t>平均計算</a:t>
                      </a:r>
                      <a:br>
                        <a:rPr kumimoji="1" lang="en-US" altLang="ja-JP" dirty="0"/>
                      </a:br>
                      <a:r>
                        <a:rPr kumimoji="1" lang="ja-JP" altLang="en-US" dirty="0"/>
                        <a:t>時間</a:t>
                      </a:r>
                    </a:p>
                  </a:txBody>
                  <a:tcPr/>
                </a:tc>
                <a:extLst>
                  <a:ext uri="{0D108BD9-81ED-4DB2-BD59-A6C34878D82A}">
                    <a16:rowId xmlns:a16="http://schemas.microsoft.com/office/drawing/2014/main" val="10000"/>
                  </a:ext>
                </a:extLst>
              </a:tr>
              <a:tr h="396256">
                <a:tc>
                  <a:txBody>
                    <a:bodyPr/>
                    <a:lstStyle/>
                    <a:p>
                      <a:pPr algn="ctr"/>
                      <a:r>
                        <a:rPr kumimoji="1" lang="en-US" altLang="ja-JP" dirty="0"/>
                        <a:t>BC(10min)</a:t>
                      </a:r>
                      <a:endParaRPr kumimoji="1" lang="ja-JP" altLang="en-US" dirty="0"/>
                    </a:p>
                  </a:txBody>
                  <a:tcPr/>
                </a:tc>
                <a:tc>
                  <a:txBody>
                    <a:bodyPr/>
                    <a:lstStyle/>
                    <a:p>
                      <a:pPr algn="ctr"/>
                      <a:r>
                        <a:rPr kumimoji="1" lang="en-US" altLang="ja-JP" dirty="0"/>
                        <a:t>2628[m]</a:t>
                      </a:r>
                      <a:endParaRPr kumimoji="1" lang="ja-JP" altLang="en-US" dirty="0"/>
                    </a:p>
                  </a:txBody>
                  <a:tcPr/>
                </a:tc>
                <a:tc>
                  <a:txBody>
                    <a:bodyPr/>
                    <a:lstStyle/>
                    <a:p>
                      <a:pPr algn="ctr"/>
                      <a:r>
                        <a:rPr kumimoji="1" lang="en-US" altLang="ja-JP" dirty="0"/>
                        <a:t>31.64[sec]</a:t>
                      </a:r>
                      <a:endParaRPr kumimoji="1" lang="ja-JP" altLang="en-US" dirty="0"/>
                    </a:p>
                  </a:txBody>
                  <a:tcPr/>
                </a:tc>
                <a:extLst>
                  <a:ext uri="{0D108BD9-81ED-4DB2-BD59-A6C34878D82A}">
                    <a16:rowId xmlns:a16="http://schemas.microsoft.com/office/drawing/2014/main" val="10001"/>
                  </a:ext>
                </a:extLst>
              </a:tr>
              <a:tr h="396256">
                <a:tc>
                  <a:txBody>
                    <a:bodyPr/>
                    <a:lstStyle/>
                    <a:p>
                      <a:pPr algn="ctr"/>
                      <a:r>
                        <a:rPr kumimoji="1" lang="en-US" altLang="ja-JP" dirty="0"/>
                        <a:t>BC(1min)</a:t>
                      </a:r>
                    </a:p>
                  </a:txBody>
                  <a:tcPr/>
                </a:tc>
                <a:tc>
                  <a:txBody>
                    <a:bodyPr/>
                    <a:lstStyle/>
                    <a:p>
                      <a:pPr algn="ctr"/>
                      <a:r>
                        <a:rPr kumimoji="1" lang="en-US" altLang="ja-JP" dirty="0"/>
                        <a:t>2531[m]</a:t>
                      </a:r>
                      <a:endParaRPr kumimoji="1" lang="ja-JP" altLang="en-US" dirty="0"/>
                    </a:p>
                  </a:txBody>
                  <a:tcPr/>
                </a:tc>
                <a:tc>
                  <a:txBody>
                    <a:bodyPr/>
                    <a:lstStyle/>
                    <a:p>
                      <a:pPr algn="ctr"/>
                      <a:r>
                        <a:rPr kumimoji="1" lang="en-US" altLang="ja-JP" dirty="0"/>
                        <a:t>4.86[sec]</a:t>
                      </a:r>
                      <a:endParaRPr kumimoji="1" lang="ja-JP" altLang="en-US" dirty="0"/>
                    </a:p>
                  </a:txBody>
                  <a:tcPr/>
                </a:tc>
                <a:extLst>
                  <a:ext uri="{0D108BD9-81ED-4DB2-BD59-A6C34878D82A}">
                    <a16:rowId xmlns:a16="http://schemas.microsoft.com/office/drawing/2014/main" val="10002"/>
                  </a:ext>
                </a:extLst>
              </a:tr>
              <a:tr h="396256">
                <a:tc>
                  <a:txBody>
                    <a:bodyPr/>
                    <a:lstStyle/>
                    <a:p>
                      <a:pPr algn="ctr"/>
                      <a:r>
                        <a:rPr kumimoji="1" lang="en-US" altLang="ja-JP" dirty="0" err="1"/>
                        <a:t>tsp_solver</a:t>
                      </a:r>
                      <a:endParaRPr kumimoji="1" lang="ja-JP" altLang="en-US" dirty="0"/>
                    </a:p>
                  </a:txBody>
                  <a:tcPr/>
                </a:tc>
                <a:tc>
                  <a:txBody>
                    <a:bodyPr/>
                    <a:lstStyle/>
                    <a:p>
                      <a:pPr algn="ctr"/>
                      <a:r>
                        <a:rPr kumimoji="1" lang="en-US" altLang="ja-JP" dirty="0"/>
                        <a:t>2269[m]</a:t>
                      </a:r>
                      <a:endParaRPr kumimoji="1" lang="ja-JP" altLang="en-US" dirty="0"/>
                    </a:p>
                  </a:txBody>
                  <a:tcPr/>
                </a:tc>
                <a:tc>
                  <a:txBody>
                    <a:bodyPr/>
                    <a:lstStyle/>
                    <a:p>
                      <a:pPr algn="ctr"/>
                      <a:r>
                        <a:rPr kumimoji="1" lang="en-US" altLang="ja-JP" dirty="0"/>
                        <a:t>0.02[sec]</a:t>
                      </a:r>
                      <a:endParaRPr kumimoji="1" lang="ja-JP" altLang="en-US" dirty="0"/>
                    </a:p>
                  </a:txBody>
                  <a:tcPr/>
                </a:tc>
                <a:extLst>
                  <a:ext uri="{0D108BD9-81ED-4DB2-BD59-A6C34878D82A}">
                    <a16:rowId xmlns:a16="http://schemas.microsoft.com/office/drawing/2014/main" val="10003"/>
                  </a:ext>
                </a:extLst>
              </a:tr>
              <a:tr h="412520">
                <a:tc>
                  <a:txBody>
                    <a:bodyPr/>
                    <a:lstStyle/>
                    <a:p>
                      <a:pPr algn="ctr"/>
                      <a:r>
                        <a:rPr kumimoji="1" lang="ja-JP" altLang="en-US" dirty="0"/>
                        <a:t>ＧＡ</a:t>
                      </a:r>
                    </a:p>
                  </a:txBody>
                  <a:tcPr/>
                </a:tc>
                <a:tc>
                  <a:txBody>
                    <a:bodyPr/>
                    <a:lstStyle/>
                    <a:p>
                      <a:pPr algn="ctr"/>
                      <a:r>
                        <a:rPr kumimoji="1" lang="en-US" altLang="ja-JP" dirty="0"/>
                        <a:t>2628[m]</a:t>
                      </a:r>
                      <a:endParaRPr kumimoji="1" lang="ja-JP" altLang="en-US" dirty="0"/>
                    </a:p>
                  </a:txBody>
                  <a:tcPr/>
                </a:tc>
                <a:tc>
                  <a:txBody>
                    <a:bodyPr/>
                    <a:lstStyle/>
                    <a:p>
                      <a:pPr algn="ctr"/>
                      <a:r>
                        <a:rPr kumimoji="1" lang="en-US" altLang="ja-JP" dirty="0"/>
                        <a:t>7.56[sec]</a:t>
                      </a:r>
                      <a:endParaRPr kumimoji="1" lang="ja-JP" altLang="en-US" dirty="0"/>
                    </a:p>
                  </a:txBody>
                  <a:tcPr/>
                </a:tc>
                <a:extLst>
                  <a:ext uri="{0D108BD9-81ED-4DB2-BD59-A6C34878D82A}">
                    <a16:rowId xmlns:a16="http://schemas.microsoft.com/office/drawing/2014/main" val="10004"/>
                  </a:ext>
                </a:extLst>
              </a:tr>
            </a:tbl>
          </a:graphicData>
        </a:graphic>
      </p:graphicFrame>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 y="1455631"/>
            <a:ext cx="7678222" cy="2676899"/>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24190"/>
            <a:ext cx="7687748" cy="2448267"/>
          </a:xfrm>
          <a:prstGeom prst="rect">
            <a:avLst/>
          </a:prstGeom>
        </p:spPr>
      </p:pic>
    </p:spTree>
    <p:extLst>
      <p:ext uri="{BB962C8B-B14F-4D97-AF65-F5344CB8AC3E}">
        <p14:creationId xmlns:p14="http://schemas.microsoft.com/office/powerpoint/2010/main" val="22720056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35632</TotalTime>
  <Words>3640</Words>
  <Application>Microsoft Macintosh PowerPoint</Application>
  <PresentationFormat>宽屏</PresentationFormat>
  <Paragraphs>436</Paragraphs>
  <Slides>38</Slides>
  <Notes>22</Notes>
  <HiddenSlides>3</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38</vt:i4>
      </vt:variant>
    </vt:vector>
  </HeadingPairs>
  <TitlesOfParts>
    <vt:vector size="46" baseType="lpstr">
      <vt:lpstr>游ゴシック</vt:lpstr>
      <vt:lpstr>Arial</vt:lpstr>
      <vt:lpstr>Calibri</vt:lpstr>
      <vt:lpstr>Calibri Light</vt:lpstr>
      <vt:lpstr>Cambria Math</vt:lpstr>
      <vt:lpstr>Wingdings</vt:lpstr>
      <vt:lpstr>Office テーマ</vt:lpstr>
      <vt:lpstr>ホワイト</vt:lpstr>
      <vt:lpstr>実世界データ演習 教員向け報告会</vt:lpstr>
      <vt:lpstr>背景</vt:lpstr>
      <vt:lpstr>本プロジェクトの概要</vt:lpstr>
      <vt:lpstr>提供データの前処理</vt:lpstr>
      <vt:lpstr>目次</vt:lpstr>
      <vt:lpstr>PowerPoint 演示文稿</vt:lpstr>
      <vt:lpstr>分析方針</vt:lpstr>
      <vt:lpstr>今回用いた二つのアルゴリズム</vt:lpstr>
      <vt:lpstr>①直線距離のみに着目した配達ルートの最適化　</vt:lpstr>
      <vt:lpstr>②ドライバー人数の削減（平均距離）</vt:lpstr>
      <vt:lpstr>②ドライバー人数の削減（最大距離）</vt:lpstr>
      <vt:lpstr>③GoogleAPIを利用した道路距離</vt:lpstr>
      <vt:lpstr>③遺伝的アルゴリズムによる直線距離と道路距離の差</vt:lpstr>
      <vt:lpstr>④直線距離と配達予定時刻に着目した最適化</vt:lpstr>
      <vt:lpstr>④直線距離と配達予定時刻に着目した最適化(配達距離)</vt:lpstr>
      <vt:lpstr>④直線距離と配達予定時刻に着目した最適化(配達順)</vt:lpstr>
      <vt:lpstr>課題A:まとめと考察</vt:lpstr>
      <vt:lpstr>PowerPoint 演示文稿</vt:lpstr>
      <vt:lpstr>分析方針</vt:lpstr>
      <vt:lpstr>学習フェーズ</vt:lpstr>
      <vt:lpstr>モデル・学習条件</vt:lpstr>
      <vt:lpstr>予測フェーズ</vt:lpstr>
      <vt:lpstr>評価指標 : レーベンシュタイン距離</vt:lpstr>
      <vt:lpstr>各ドライバーのレーベンシュタイン距離での評価値</vt:lpstr>
      <vt:lpstr>レーベンシュタイン距離での評価値</vt:lpstr>
      <vt:lpstr>課題B:まとめと考察</vt:lpstr>
      <vt:lpstr>まとめ</vt:lpstr>
      <vt:lpstr>ご清聴ありがとうございました</vt:lpstr>
      <vt:lpstr>（補足資料）最短経路（遺伝的アルゴリズムに制約条件として時間を追加、分析結果）</vt:lpstr>
      <vt:lpstr>結果（④制約条件に配達予定時刻の追加）</vt:lpstr>
      <vt:lpstr>②ドライバー人数の削減（最大距離）</vt:lpstr>
      <vt:lpstr>Appendix:概要図</vt:lpstr>
      <vt:lpstr>Appendix:配達先の数</vt:lpstr>
      <vt:lpstr>Appendix:前処理（1人当たり）</vt:lpstr>
      <vt:lpstr>Appendix:データの前処理</vt:lpstr>
      <vt:lpstr>Appendix:厳密解を求める</vt:lpstr>
      <vt:lpstr>Appendix:近似解を求める</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shindo</dc:creator>
  <cp:lastModifiedBy>Office User</cp:lastModifiedBy>
  <cp:revision>83</cp:revision>
  <dcterms:created xsi:type="dcterms:W3CDTF">2020-12-15T06:00:18Z</dcterms:created>
  <dcterms:modified xsi:type="dcterms:W3CDTF">2021-07-26T14:36:03Z</dcterms:modified>
</cp:coreProperties>
</file>